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7" r:id="rId10"/>
    <p:sldId id="264" r:id="rId11"/>
    <p:sldId id="266" r:id="rId12"/>
    <p:sldId id="268" r:id="rId13"/>
    <p:sldId id="269" r:id="rId14"/>
    <p:sldId id="270" r:id="rId15"/>
    <p:sldId id="271" r:id="rId16"/>
    <p:sldId id="272" r:id="rId17"/>
    <p:sldId id="277" r:id="rId18"/>
    <p:sldId id="273" r:id="rId19"/>
    <p:sldId id="279" r:id="rId20"/>
    <p:sldId id="281" r:id="rId21"/>
    <p:sldId id="283" r:id="rId22"/>
    <p:sldId id="282" r:id="rId23"/>
    <p:sldId id="288" r:id="rId24"/>
    <p:sldId id="289" r:id="rId25"/>
    <p:sldId id="290" r:id="rId26"/>
    <p:sldId id="296" r:id="rId27"/>
    <p:sldId id="294" r:id="rId28"/>
    <p:sldId id="295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4" r:id="rId37"/>
    <p:sldId id="305" r:id="rId38"/>
    <p:sldId id="306" r:id="rId39"/>
    <p:sldId id="308" r:id="rId40"/>
    <p:sldId id="307" r:id="rId41"/>
    <p:sldId id="309" r:id="rId42"/>
    <p:sldId id="310" r:id="rId43"/>
    <p:sldId id="311" r:id="rId44"/>
    <p:sldId id="276" r:id="rId45"/>
    <p:sldId id="324" r:id="rId46"/>
    <p:sldId id="327" r:id="rId47"/>
    <p:sldId id="328" r:id="rId48"/>
    <p:sldId id="316" r:id="rId49"/>
    <p:sldId id="317" r:id="rId50"/>
    <p:sldId id="318" r:id="rId51"/>
    <p:sldId id="329" r:id="rId52"/>
    <p:sldId id="320" r:id="rId53"/>
    <p:sldId id="321" r:id="rId54"/>
    <p:sldId id="322" r:id="rId55"/>
    <p:sldId id="323" r:id="rId56"/>
    <p:sldId id="325" r:id="rId57"/>
    <p:sldId id="326" r:id="rId58"/>
    <p:sldId id="312" r:id="rId5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FC8"/>
    <a:srgbClr val="AC0D11"/>
    <a:srgbClr val="0BB54E"/>
    <a:srgbClr val="A90B0F"/>
    <a:srgbClr val="870D09"/>
    <a:srgbClr val="781413"/>
    <a:srgbClr val="5E3611"/>
    <a:srgbClr val="6402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8798" autoAdjust="0"/>
  </p:normalViewPr>
  <p:slideViewPr>
    <p:cSldViewPr snapToGrid="0">
      <p:cViewPr>
        <p:scale>
          <a:sx n="75" d="100"/>
          <a:sy n="75" d="100"/>
        </p:scale>
        <p:origin x="-720" y="-80"/>
      </p:cViewPr>
      <p:guideLst>
        <p:guide orient="horz" pos="2364"/>
        <p:guide pos="300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theme" Target="theme/theme1.xml"/><Relationship Id="rId64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printerSettings" Target="printerSettings/printerSettings1.bin"/><Relationship Id="rId61" Type="http://schemas.openxmlformats.org/officeDocument/2006/relationships/presProps" Target="presProps.xml"/><Relationship Id="rId62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F3C6-0401-604E-AE55-227AC1A6C488}" type="datetimeFigureOut">
              <a:rPr lang="en-US" smtClean="0"/>
              <a:t>12/2/11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4057-EF0A-0A4B-A482-A1FE8793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256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F3C6-0401-604E-AE55-227AC1A6C488}" type="datetimeFigureOut">
              <a:rPr lang="en-US" smtClean="0"/>
              <a:t>12/2/11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4057-EF0A-0A4B-A482-A1FE8793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208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F3C6-0401-604E-AE55-227AC1A6C488}" type="datetimeFigureOut">
              <a:rPr lang="en-US" smtClean="0"/>
              <a:t>12/2/11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4057-EF0A-0A4B-A482-A1FE8793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10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F3C6-0401-604E-AE55-227AC1A6C488}" type="datetimeFigureOut">
              <a:rPr lang="en-US" smtClean="0"/>
              <a:t>12/2/11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4057-EF0A-0A4B-A482-A1FE8793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914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F3C6-0401-604E-AE55-227AC1A6C488}" type="datetimeFigureOut">
              <a:rPr lang="en-US" smtClean="0"/>
              <a:t>12/2/11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4057-EF0A-0A4B-A482-A1FE8793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854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F3C6-0401-604E-AE55-227AC1A6C488}" type="datetimeFigureOut">
              <a:rPr lang="en-US" smtClean="0"/>
              <a:t>12/2/11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4057-EF0A-0A4B-A482-A1FE8793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491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F3C6-0401-604E-AE55-227AC1A6C488}" type="datetimeFigureOut">
              <a:rPr lang="en-US" smtClean="0"/>
              <a:t>12/2/11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4057-EF0A-0A4B-A482-A1FE8793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91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F3C6-0401-604E-AE55-227AC1A6C488}" type="datetimeFigureOut">
              <a:rPr lang="en-US" smtClean="0"/>
              <a:t>12/2/11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4057-EF0A-0A4B-A482-A1FE8793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300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F3C6-0401-604E-AE55-227AC1A6C488}" type="datetimeFigureOut">
              <a:rPr lang="en-US" smtClean="0"/>
              <a:t>12/2/11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4057-EF0A-0A4B-A482-A1FE8793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870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F3C6-0401-604E-AE55-227AC1A6C488}" type="datetimeFigureOut">
              <a:rPr lang="en-US" smtClean="0"/>
              <a:t>12/2/11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4057-EF0A-0A4B-A482-A1FE8793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217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F3C6-0401-604E-AE55-227AC1A6C488}" type="datetimeFigureOut">
              <a:rPr lang="en-US" smtClean="0"/>
              <a:t>12/2/11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4057-EF0A-0A4B-A482-A1FE8793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47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DF3C6-0401-604E-AE55-227AC1A6C488}" type="datetimeFigureOut">
              <a:rPr lang="en-US" smtClean="0"/>
              <a:t>12/2/11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94057-EF0A-0A4B-A482-A1FE8793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119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0000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Relationship Id="rId3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4" Type="http://schemas.openxmlformats.org/officeDocument/2006/relationships/image" Target="../media/image12.emf"/><Relationship Id="rId5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4" Type="http://schemas.openxmlformats.org/officeDocument/2006/relationships/image" Target="../media/image17.emf"/><Relationship Id="rId5" Type="http://schemas.openxmlformats.org/officeDocument/2006/relationships/image" Target="../media/image18.emf"/><Relationship Id="rId6" Type="http://schemas.openxmlformats.org/officeDocument/2006/relationships/image" Target="../media/image19.emf"/><Relationship Id="rId7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4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4" Type="http://schemas.openxmlformats.org/officeDocument/2006/relationships/image" Target="../media/image17.emf"/><Relationship Id="rId5" Type="http://schemas.openxmlformats.org/officeDocument/2006/relationships/image" Target="../media/image18.emf"/><Relationship Id="rId6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4" Type="http://schemas.openxmlformats.org/officeDocument/2006/relationships/image" Target="../media/image25.emf"/><Relationship Id="rId5" Type="http://schemas.openxmlformats.org/officeDocument/2006/relationships/image" Target="../media/image26.emf"/><Relationship Id="rId6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4" Type="http://schemas.openxmlformats.org/officeDocument/2006/relationships/image" Target="../media/image27.emf"/><Relationship Id="rId5" Type="http://schemas.openxmlformats.org/officeDocument/2006/relationships/image" Target="../media/image28.emf"/><Relationship Id="rId6" Type="http://schemas.openxmlformats.org/officeDocument/2006/relationships/image" Target="../media/image29.emf"/><Relationship Id="rId7" Type="http://schemas.openxmlformats.org/officeDocument/2006/relationships/image" Target="../media/image30.emf"/><Relationship Id="rId8" Type="http://schemas.openxmlformats.org/officeDocument/2006/relationships/image" Target="../media/image24.emf"/><Relationship Id="rId9" Type="http://schemas.openxmlformats.org/officeDocument/2006/relationships/image" Target="../media/image31.emf"/><Relationship Id="rId10" Type="http://schemas.openxmlformats.org/officeDocument/2006/relationships/image" Target="../media/image32.emf"/><Relationship Id="rId11" Type="http://schemas.openxmlformats.org/officeDocument/2006/relationships/image" Target="../media/image3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4" Type="http://schemas.openxmlformats.org/officeDocument/2006/relationships/image" Target="../media/image2.emf"/><Relationship Id="rId5" Type="http://schemas.openxmlformats.org/officeDocument/2006/relationships/image" Target="../media/image3.emf"/><Relationship Id="rId6" Type="http://schemas.openxmlformats.org/officeDocument/2006/relationships/image" Target="../media/image4.emf"/><Relationship Id="rId7" Type="http://schemas.openxmlformats.org/officeDocument/2006/relationships/image" Target="../media/image5.emf"/><Relationship Id="rId8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4" Type="http://schemas.openxmlformats.org/officeDocument/2006/relationships/image" Target="../media/image2.emf"/><Relationship Id="rId5" Type="http://schemas.openxmlformats.org/officeDocument/2006/relationships/image" Target="../media/image3.emf"/><Relationship Id="rId6" Type="http://schemas.openxmlformats.org/officeDocument/2006/relationships/image" Target="../media/image4.emf"/><Relationship Id="rId7" Type="http://schemas.openxmlformats.org/officeDocument/2006/relationships/image" Target="../media/image5.emf"/><Relationship Id="rId8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4" Type="http://schemas.openxmlformats.org/officeDocument/2006/relationships/image" Target="../media/image37.emf"/><Relationship Id="rId5" Type="http://schemas.openxmlformats.org/officeDocument/2006/relationships/image" Target="../media/image38.emf"/><Relationship Id="rId6" Type="http://schemas.openxmlformats.org/officeDocument/2006/relationships/image" Target="../media/image39.emf"/><Relationship Id="rId7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4" Type="http://schemas.openxmlformats.org/officeDocument/2006/relationships/image" Target="../media/image2.emf"/><Relationship Id="rId5" Type="http://schemas.openxmlformats.org/officeDocument/2006/relationships/image" Target="../media/image3.emf"/><Relationship Id="rId6" Type="http://schemas.openxmlformats.org/officeDocument/2006/relationships/image" Target="../media/image4.emf"/><Relationship Id="rId7" Type="http://schemas.openxmlformats.org/officeDocument/2006/relationships/image" Target="../media/image5.emf"/><Relationship Id="rId8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Relationship Id="rId3" Type="http://schemas.openxmlformats.org/officeDocument/2006/relationships/image" Target="../media/image41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4" Type="http://schemas.openxmlformats.org/officeDocument/2006/relationships/image" Target="../media/image42.emf"/><Relationship Id="rId5" Type="http://schemas.openxmlformats.org/officeDocument/2006/relationships/image" Target="../media/image4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Relationship Id="rId3" Type="http://schemas.openxmlformats.org/officeDocument/2006/relationships/image" Target="../media/image41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4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4" Type="http://schemas.openxmlformats.org/officeDocument/2006/relationships/image" Target="../media/image47.emf"/><Relationship Id="rId5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4" Type="http://schemas.openxmlformats.org/officeDocument/2006/relationships/image" Target="../media/image47.emf"/><Relationship Id="rId5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4" Type="http://schemas.openxmlformats.org/officeDocument/2006/relationships/image" Target="../media/image47.emf"/><Relationship Id="rId5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4" Type="http://schemas.openxmlformats.org/officeDocument/2006/relationships/image" Target="../media/image47.emf"/><Relationship Id="rId5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4" Type="http://schemas.openxmlformats.org/officeDocument/2006/relationships/image" Target="../media/image47.emf"/><Relationship Id="rId5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4" Type="http://schemas.openxmlformats.org/officeDocument/2006/relationships/image" Target="../media/image47.emf"/><Relationship Id="rId5" Type="http://schemas.openxmlformats.org/officeDocument/2006/relationships/image" Target="../media/image48.emf"/><Relationship Id="rId6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4" Type="http://schemas.openxmlformats.org/officeDocument/2006/relationships/image" Target="../media/image47.emf"/><Relationship Id="rId5" Type="http://schemas.openxmlformats.org/officeDocument/2006/relationships/image" Target="../media/image48.emf"/><Relationship Id="rId6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e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e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4" Type="http://schemas.openxmlformats.org/officeDocument/2006/relationships/image" Target="../media/image50.emf"/><Relationship Id="rId5" Type="http://schemas.openxmlformats.org/officeDocument/2006/relationships/image" Target="../media/image51.emf"/><Relationship Id="rId6" Type="http://schemas.openxmlformats.org/officeDocument/2006/relationships/image" Target="../media/image52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e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Relationship Id="rId3" Type="http://schemas.openxmlformats.org/officeDocument/2006/relationships/image" Target="../media/image53.e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4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4" Type="http://schemas.openxmlformats.org/officeDocument/2006/relationships/image" Target="../media/image56.emf"/><Relationship Id="rId5" Type="http://schemas.openxmlformats.org/officeDocument/2006/relationships/image" Target="../media/image57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em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emf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em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emf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Relationship Id="rId3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Routing in Undirected Graphs with Constant Congestion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40217"/>
                </a:solidFill>
              </a:rPr>
              <a:t>Julia Chuzhoy</a:t>
            </a:r>
          </a:p>
          <a:p>
            <a:r>
              <a:rPr lang="en-US" dirty="0" smtClean="0">
                <a:solidFill>
                  <a:srgbClr val="5E3611"/>
                </a:solidFill>
              </a:rPr>
              <a:t>Toyota Technological Institute at Chicago</a:t>
            </a:r>
            <a:endParaRPr lang="en-US" dirty="0">
              <a:solidFill>
                <a:srgbClr val="5E36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300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Edge Disjoint Paths (EDP)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371600"/>
            <a:ext cx="8466667" cy="50461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Route maximum number of pairs on edge-disjoint </a:t>
            </a:r>
            <a:r>
              <a:rPr lang="en-US" sz="2800" dirty="0" smtClean="0"/>
              <a:t>paths</a:t>
            </a:r>
          </a:p>
          <a:p>
            <a:r>
              <a:rPr lang="en-US" sz="2800" dirty="0" smtClean="0"/>
              <a:t>When k is constant, can be solved efficiently </a:t>
            </a:r>
            <a:r>
              <a:rPr lang="en-US" sz="2400" dirty="0" smtClean="0">
                <a:solidFill>
                  <a:srgbClr val="008000"/>
                </a:solidFill>
              </a:rPr>
              <a:t>[Robertson, Seymour ‘90]</a:t>
            </a:r>
          </a:p>
          <a:p>
            <a:r>
              <a:rPr lang="en-US" sz="2800" dirty="0" smtClean="0"/>
              <a:t>NP-hard in general </a:t>
            </a:r>
            <a:r>
              <a:rPr lang="en-US" sz="2400" dirty="0" smtClean="0">
                <a:solidFill>
                  <a:srgbClr val="008000"/>
                </a:solidFill>
              </a:rPr>
              <a:t>[Karp </a:t>
            </a:r>
            <a:r>
              <a:rPr lang="fr-FR" sz="2400" dirty="0" smtClean="0">
                <a:solidFill>
                  <a:srgbClr val="008000"/>
                </a:solidFill>
              </a:rPr>
              <a:t>’</a:t>
            </a:r>
            <a:r>
              <a:rPr lang="en-US" sz="2400" dirty="0" smtClean="0">
                <a:solidFill>
                  <a:srgbClr val="008000"/>
                </a:solidFill>
              </a:rPr>
              <a:t>72]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     -approximation algorithm</a:t>
            </a:r>
            <a:r>
              <a:rPr lang="en-US" sz="2400" dirty="0" smtClean="0">
                <a:solidFill>
                  <a:srgbClr val="008000"/>
                </a:solidFill>
              </a:rPr>
              <a:t> [</a:t>
            </a:r>
            <a:r>
              <a:rPr lang="en-US" sz="2400" dirty="0" err="1" smtClean="0">
                <a:solidFill>
                  <a:srgbClr val="008000"/>
                </a:solidFill>
              </a:rPr>
              <a:t>Chekuri</a:t>
            </a:r>
            <a:r>
              <a:rPr lang="en-US" sz="2400" dirty="0" smtClean="0">
                <a:solidFill>
                  <a:srgbClr val="008000"/>
                </a:solidFill>
              </a:rPr>
              <a:t>, </a:t>
            </a:r>
            <a:r>
              <a:rPr lang="en-US" sz="2400" dirty="0" err="1" smtClean="0">
                <a:solidFill>
                  <a:srgbClr val="008000"/>
                </a:solidFill>
              </a:rPr>
              <a:t>Khanna</a:t>
            </a:r>
            <a:r>
              <a:rPr lang="en-US" sz="2400" dirty="0" smtClean="0">
                <a:solidFill>
                  <a:srgbClr val="008000"/>
                </a:solidFill>
              </a:rPr>
              <a:t>, Shepherd </a:t>
            </a:r>
            <a:r>
              <a:rPr lang="fr-FR" sz="2400" dirty="0" smtClean="0">
                <a:solidFill>
                  <a:srgbClr val="008000"/>
                </a:solidFill>
              </a:rPr>
              <a:t>’</a:t>
            </a:r>
            <a:r>
              <a:rPr lang="en-US" sz="2400" dirty="0" smtClean="0">
                <a:solidFill>
                  <a:srgbClr val="008000"/>
                </a:solidFill>
              </a:rPr>
              <a:t>06]</a:t>
            </a:r>
            <a:r>
              <a:rPr lang="en-US" sz="2800" dirty="0" smtClean="0"/>
              <a:t>.</a:t>
            </a:r>
          </a:p>
          <a:p>
            <a:pPr marL="400050" lvl="1" indent="0">
              <a:buNone/>
            </a:pPr>
            <a:r>
              <a:rPr lang="en-US" sz="2400" dirty="0" smtClean="0"/>
              <a:t> Best possible?</a:t>
            </a:r>
          </a:p>
          <a:p>
            <a:pPr lvl="1"/>
            <a:r>
              <a:rPr lang="en-US" dirty="0">
                <a:solidFill>
                  <a:srgbClr val="A90B0F"/>
                </a:solidFill>
              </a:rPr>
              <a:t>LP-relaxation:</a:t>
            </a:r>
            <a:r>
              <a:rPr lang="en-US" dirty="0"/>
              <a:t> maximum </a:t>
            </a:r>
            <a:r>
              <a:rPr lang="en-US" dirty="0" err="1"/>
              <a:t>multicommodity</a:t>
            </a:r>
            <a:r>
              <a:rPr lang="en-US" dirty="0"/>
              <a:t> flow between the demand pairs with no congestion.</a:t>
            </a:r>
          </a:p>
          <a:p>
            <a:pPr lvl="1"/>
            <a:r>
              <a:rPr lang="en-US" dirty="0">
                <a:solidFill>
                  <a:srgbClr val="A90B0F"/>
                </a:solidFill>
              </a:rPr>
              <a:t>Integrality gap:</a:t>
            </a:r>
            <a:r>
              <a:rPr lang="en-US" dirty="0"/>
              <a:t>             </a:t>
            </a:r>
            <a:r>
              <a:rPr lang="en-US" dirty="0" smtClean="0"/>
              <a:t> </a:t>
            </a:r>
            <a:r>
              <a:rPr lang="en-US" sz="2000" dirty="0" smtClean="0">
                <a:solidFill>
                  <a:srgbClr val="008000"/>
                </a:solidFill>
              </a:rPr>
              <a:t>[</a:t>
            </a:r>
            <a:r>
              <a:rPr lang="en-US" sz="2000" dirty="0" err="1">
                <a:solidFill>
                  <a:srgbClr val="008000"/>
                </a:solidFill>
              </a:rPr>
              <a:t>Chekuri</a:t>
            </a:r>
            <a:r>
              <a:rPr lang="en-US" sz="2000" dirty="0">
                <a:solidFill>
                  <a:srgbClr val="008000"/>
                </a:solidFill>
              </a:rPr>
              <a:t>, </a:t>
            </a:r>
            <a:r>
              <a:rPr lang="en-US" sz="2000" dirty="0" err="1">
                <a:solidFill>
                  <a:srgbClr val="008000"/>
                </a:solidFill>
              </a:rPr>
              <a:t>Khanna</a:t>
            </a:r>
            <a:r>
              <a:rPr lang="en-US" sz="2000" dirty="0">
                <a:solidFill>
                  <a:srgbClr val="008000"/>
                </a:solidFill>
              </a:rPr>
              <a:t>, Shepherd ‘06]</a:t>
            </a:r>
          </a:p>
          <a:p>
            <a:pPr lvl="1"/>
            <a:endParaRPr lang="en-US" sz="2400" dirty="0" smtClean="0"/>
          </a:p>
          <a:p>
            <a:endParaRPr lang="en-US" sz="2400" dirty="0">
              <a:solidFill>
                <a:srgbClr val="008000"/>
              </a:solidFill>
            </a:endParaRPr>
          </a:p>
          <a:p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85" y="3373968"/>
            <a:ext cx="876300" cy="330200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717" y="5708649"/>
            <a:ext cx="9271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111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Edge Disjoint Paths (EDP)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371600"/>
            <a:ext cx="8517468" cy="51138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Route maximum number of pairs on edge-disjoint </a:t>
            </a:r>
            <a:r>
              <a:rPr lang="en-US" sz="2800" dirty="0" smtClean="0"/>
              <a:t>paths</a:t>
            </a:r>
          </a:p>
          <a:p>
            <a:r>
              <a:rPr lang="en-US" sz="2800" dirty="0" smtClean="0"/>
              <a:t>When k is constant, can be solved efficiently </a:t>
            </a:r>
            <a:r>
              <a:rPr lang="en-US" sz="2400" dirty="0" smtClean="0">
                <a:solidFill>
                  <a:srgbClr val="008000"/>
                </a:solidFill>
              </a:rPr>
              <a:t>[Robertson, Seymour ‘90]</a:t>
            </a:r>
          </a:p>
          <a:p>
            <a:r>
              <a:rPr lang="en-US" sz="2800" dirty="0" smtClean="0"/>
              <a:t>NP-hard in general </a:t>
            </a:r>
            <a:r>
              <a:rPr lang="en-US" sz="2400" dirty="0" smtClean="0">
                <a:solidFill>
                  <a:srgbClr val="008000"/>
                </a:solidFill>
              </a:rPr>
              <a:t>[Karp </a:t>
            </a:r>
            <a:r>
              <a:rPr lang="fr-FR" sz="2400" dirty="0" smtClean="0">
                <a:solidFill>
                  <a:srgbClr val="008000"/>
                </a:solidFill>
              </a:rPr>
              <a:t>’</a:t>
            </a:r>
            <a:r>
              <a:rPr lang="en-US" sz="2400" dirty="0" smtClean="0">
                <a:solidFill>
                  <a:srgbClr val="008000"/>
                </a:solidFill>
              </a:rPr>
              <a:t>72]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     -approximation algorithm</a:t>
            </a:r>
            <a:r>
              <a:rPr lang="en-US" sz="2400" dirty="0" smtClean="0">
                <a:solidFill>
                  <a:srgbClr val="008000"/>
                </a:solidFill>
              </a:rPr>
              <a:t> [</a:t>
            </a:r>
            <a:r>
              <a:rPr lang="en-US" sz="2400" dirty="0" err="1" smtClean="0">
                <a:solidFill>
                  <a:srgbClr val="008000"/>
                </a:solidFill>
              </a:rPr>
              <a:t>Chekuri</a:t>
            </a:r>
            <a:r>
              <a:rPr lang="en-US" sz="2400" dirty="0" smtClean="0">
                <a:solidFill>
                  <a:srgbClr val="008000"/>
                </a:solidFill>
              </a:rPr>
              <a:t>, </a:t>
            </a:r>
            <a:r>
              <a:rPr lang="en-US" sz="2400" dirty="0" err="1" smtClean="0">
                <a:solidFill>
                  <a:srgbClr val="008000"/>
                </a:solidFill>
              </a:rPr>
              <a:t>Khanna</a:t>
            </a:r>
            <a:r>
              <a:rPr lang="en-US" sz="2400" dirty="0" smtClean="0">
                <a:solidFill>
                  <a:srgbClr val="008000"/>
                </a:solidFill>
              </a:rPr>
              <a:t>, Shepherd </a:t>
            </a:r>
            <a:r>
              <a:rPr lang="fr-FR" sz="2400" dirty="0" smtClean="0">
                <a:solidFill>
                  <a:srgbClr val="008000"/>
                </a:solidFill>
              </a:rPr>
              <a:t>’</a:t>
            </a:r>
            <a:r>
              <a:rPr lang="en-US" sz="2400" dirty="0" smtClean="0">
                <a:solidFill>
                  <a:srgbClr val="008000"/>
                </a:solidFill>
              </a:rPr>
              <a:t>06]</a:t>
            </a:r>
            <a:r>
              <a:rPr lang="en-US" sz="2800" dirty="0" smtClean="0"/>
              <a:t>. </a:t>
            </a:r>
          </a:p>
          <a:p>
            <a:r>
              <a:rPr lang="en-US" sz="2800" dirty="0" smtClean="0"/>
              <a:t>When global min-cut is                  , there is a </a:t>
            </a:r>
            <a:r>
              <a:rPr lang="en-US" sz="2800" dirty="0" err="1" smtClean="0"/>
              <a:t>polylog</a:t>
            </a:r>
            <a:r>
              <a:rPr lang="en-US" sz="2800" dirty="0"/>
              <a:t>(</a:t>
            </a:r>
            <a:r>
              <a:rPr lang="en-US" sz="2800" dirty="0" smtClean="0"/>
              <a:t>n) approximation </a:t>
            </a:r>
            <a:r>
              <a:rPr lang="en-US" sz="2400" dirty="0" smtClean="0">
                <a:solidFill>
                  <a:srgbClr val="008000"/>
                </a:solidFill>
              </a:rPr>
              <a:t>[</a:t>
            </a:r>
            <a:r>
              <a:rPr lang="en-US" sz="2400" dirty="0" err="1" smtClean="0">
                <a:solidFill>
                  <a:srgbClr val="008000"/>
                </a:solidFill>
              </a:rPr>
              <a:t>Rao</a:t>
            </a:r>
            <a:r>
              <a:rPr lang="en-US" sz="2400" dirty="0" smtClean="0">
                <a:solidFill>
                  <a:srgbClr val="008000"/>
                </a:solidFill>
              </a:rPr>
              <a:t>, Zhou ‘06]</a:t>
            </a:r>
          </a:p>
          <a:p>
            <a:r>
              <a:rPr lang="en-US" sz="2800" dirty="0" smtClean="0"/>
              <a:t>                      -hardness of approximation for any  </a:t>
            </a:r>
            <a:r>
              <a:rPr lang="en-US" sz="2400" dirty="0" smtClean="0">
                <a:solidFill>
                  <a:srgbClr val="008000"/>
                </a:solidFill>
              </a:rPr>
              <a:t>[Andrews, Zhang ‘05]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rgbClr val="008000"/>
                </a:solidFill>
              </a:rPr>
              <a:t>[Andrews, C, </a:t>
            </a:r>
            <a:r>
              <a:rPr lang="en-US" sz="2400" dirty="0" err="1" smtClean="0">
                <a:solidFill>
                  <a:srgbClr val="008000"/>
                </a:solidFill>
              </a:rPr>
              <a:t>Guruswami</a:t>
            </a:r>
            <a:r>
              <a:rPr lang="en-US" sz="2400" dirty="0" smtClean="0">
                <a:solidFill>
                  <a:srgbClr val="008000"/>
                </a:solidFill>
              </a:rPr>
              <a:t>, </a:t>
            </a:r>
            <a:r>
              <a:rPr lang="en-US" sz="2400" dirty="0" err="1" smtClean="0">
                <a:solidFill>
                  <a:srgbClr val="008000"/>
                </a:solidFill>
              </a:rPr>
              <a:t>Khanna</a:t>
            </a:r>
            <a:r>
              <a:rPr lang="en-US" sz="2400" dirty="0" smtClean="0">
                <a:solidFill>
                  <a:srgbClr val="008000"/>
                </a:solidFill>
              </a:rPr>
              <a:t>, </a:t>
            </a:r>
            <a:r>
              <a:rPr lang="en-US" sz="2400" dirty="0" err="1" smtClean="0">
                <a:solidFill>
                  <a:srgbClr val="008000"/>
                </a:solidFill>
              </a:rPr>
              <a:t>Talwar</a:t>
            </a:r>
            <a:r>
              <a:rPr lang="en-US" sz="2400" dirty="0" smtClean="0">
                <a:solidFill>
                  <a:srgbClr val="008000"/>
                </a:solidFill>
              </a:rPr>
              <a:t>, Zhang </a:t>
            </a:r>
            <a:r>
              <a:rPr lang="fr-FR" sz="2400" dirty="0" smtClean="0">
                <a:solidFill>
                  <a:srgbClr val="008000"/>
                </a:solidFill>
              </a:rPr>
              <a:t>’</a:t>
            </a:r>
            <a:r>
              <a:rPr lang="en-US" sz="2400" dirty="0" smtClean="0">
                <a:solidFill>
                  <a:srgbClr val="008000"/>
                </a:solidFill>
              </a:rPr>
              <a:t>10]</a:t>
            </a:r>
          </a:p>
          <a:p>
            <a:endParaRPr lang="en-US" sz="2400" dirty="0">
              <a:solidFill>
                <a:srgbClr val="008000"/>
              </a:solidFill>
            </a:endParaRPr>
          </a:p>
          <a:p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85" y="3373968"/>
            <a:ext cx="876300" cy="3302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3" y="5228166"/>
            <a:ext cx="1727200" cy="381000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037" y="5403847"/>
            <a:ext cx="127000" cy="165100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991" y="4290485"/>
            <a:ext cx="12827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673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870D09"/>
                </a:solidFill>
              </a:rPr>
              <a:t>Expander graphs</a:t>
            </a:r>
          </a:p>
          <a:p>
            <a:pPr marL="400050" lvl="1" indent="0">
              <a:buNone/>
            </a:pPr>
            <a:r>
              <a:rPr lang="en-US" dirty="0" smtClean="0"/>
              <a:t>In a strong enough constant-degree expander, any demand set on                       vertices can be routed on edge-disjoint paths </a:t>
            </a:r>
            <a:r>
              <a:rPr lang="en-US" dirty="0" smtClean="0">
                <a:solidFill>
                  <a:srgbClr val="008000"/>
                </a:solidFill>
              </a:rPr>
              <a:t>[Frieze ‘00]</a:t>
            </a:r>
            <a:r>
              <a:rPr lang="en-US" dirty="0" smtClean="0">
                <a:solidFill>
                  <a:srgbClr val="870D09"/>
                </a:solidFill>
              </a:rPr>
              <a:t>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870D09"/>
                </a:solidFill>
              </a:rPr>
              <a:t>Planar graphs, Trees… </a:t>
            </a:r>
          </a:p>
          <a:p>
            <a:pPr marL="400050" lvl="1" indent="0">
              <a:buNone/>
            </a:pPr>
            <a:endParaRPr lang="en-US" dirty="0">
              <a:solidFill>
                <a:srgbClr val="870D09"/>
              </a:solidFill>
            </a:endParaRPr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450" y="2728383"/>
            <a:ext cx="16891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182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7000" y="275166"/>
            <a:ext cx="4470400" cy="37888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Edge Disjoint Paths (EDP)</a:t>
            </a:r>
          </a:p>
          <a:p>
            <a:r>
              <a:rPr lang="en-US" sz="2800" dirty="0" smtClean="0"/>
              <a:t>Route maximum number of pairs on edge-disjoint paths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en-US" sz="2800" dirty="0" smtClean="0"/>
              <a:t>        -approximation</a:t>
            </a:r>
          </a:p>
          <a:p>
            <a:pPr marL="169863" indent="-169863">
              <a:buFont typeface="Arial"/>
              <a:buChar char="•"/>
            </a:pPr>
            <a:r>
              <a:rPr lang="en-US" sz="2800" dirty="0" smtClean="0"/>
              <a:t>matching integrality gap</a:t>
            </a:r>
          </a:p>
          <a:p>
            <a:pPr marL="457200" indent="-457200">
              <a:buFont typeface="Arial"/>
              <a:buChar char="•"/>
            </a:pPr>
            <a:endParaRPr lang="en-US" sz="2800" dirty="0" smtClean="0"/>
          </a:p>
          <a:p>
            <a:pPr marL="457200" indent="-457200">
              <a:buFont typeface="Arial"/>
              <a:buChar char="•"/>
            </a:pPr>
            <a:r>
              <a:rPr lang="en-US" sz="2800" dirty="0"/>
              <a:t> </a:t>
            </a:r>
            <a:r>
              <a:rPr lang="en-US" sz="2800" dirty="0" smtClean="0"/>
              <a:t>                  -hardness</a:t>
            </a:r>
          </a:p>
          <a:p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690533" y="232833"/>
            <a:ext cx="4301067" cy="643889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dirty="0">
                <a:solidFill>
                  <a:srgbClr val="0000FF"/>
                </a:solidFill>
              </a:rPr>
              <a:t>Congestion</a:t>
            </a:r>
            <a:r>
              <a:rPr lang="en-US" dirty="0" smtClean="0"/>
              <a:t> </a:t>
            </a:r>
            <a:r>
              <a:rPr lang="en-US" sz="3200" dirty="0">
                <a:solidFill>
                  <a:srgbClr val="0000FF"/>
                </a:solidFill>
              </a:rPr>
              <a:t>Minimization</a:t>
            </a:r>
          </a:p>
          <a:p>
            <a:r>
              <a:rPr lang="en-US" sz="2800" dirty="0" smtClean="0"/>
              <a:t>Route all pairs; minimize congestion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/>
          </a:p>
          <a:p>
            <a:pPr marL="457200" indent="-457200">
              <a:buFont typeface="Arial"/>
              <a:buChar char="•"/>
            </a:pPr>
            <a:r>
              <a:rPr lang="en-US" sz="2400" dirty="0" smtClean="0"/>
              <a:t>                       -approximation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/>
          </a:p>
          <a:p>
            <a:pPr marL="457200" indent="-457200">
              <a:buFont typeface="Arial"/>
              <a:buChar char="•"/>
            </a:pP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 smtClean="0"/>
              <a:t>                  -hardness</a:t>
            </a:r>
          </a:p>
          <a:p>
            <a:pPr marL="457200" indent="-457200">
              <a:buFont typeface="Arial"/>
              <a:buChar char="•"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/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4639733" y="0"/>
            <a:ext cx="4" cy="3708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750" y="1826683"/>
            <a:ext cx="1816100" cy="7493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649" y="3083984"/>
            <a:ext cx="1485900" cy="3683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53" y="1917700"/>
            <a:ext cx="876300" cy="330200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2" y="3179234"/>
            <a:ext cx="1727200" cy="381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V="1">
            <a:off x="0" y="1710267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0" y="2844796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0" y="3725329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86266" y="3945466"/>
            <a:ext cx="8517467" cy="29125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3200" dirty="0" smtClean="0">
                <a:solidFill>
                  <a:srgbClr val="0000FF"/>
                </a:solidFill>
              </a:rPr>
              <a:t>EDP with Congestion (</a:t>
            </a:r>
            <a:r>
              <a:rPr lang="en-US" sz="3200" dirty="0" err="1" smtClean="0">
                <a:solidFill>
                  <a:srgbClr val="0000FF"/>
                </a:solidFill>
              </a:rPr>
              <a:t>EDPwC</a:t>
            </a:r>
            <a:r>
              <a:rPr lang="en-US" sz="3200" dirty="0" smtClean="0">
                <a:solidFill>
                  <a:srgbClr val="0000FF"/>
                </a:solidFill>
              </a:rPr>
              <a:t>)</a:t>
            </a:r>
          </a:p>
          <a:p>
            <a:r>
              <a:rPr lang="en-US" sz="2800" dirty="0" smtClean="0">
                <a:solidFill>
                  <a:srgbClr val="000000"/>
                </a:solidFill>
              </a:rPr>
              <a:t>A factor-    approximation algorithm with congestion c routes            </a:t>
            </a:r>
            <a:r>
              <a:rPr lang="en-US" sz="2800" dirty="0" smtClean="0">
                <a:solidFill>
                  <a:schemeClr val="bg1"/>
                </a:solidFill>
              </a:rPr>
              <a:t>. 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smtClean="0">
                <a:solidFill>
                  <a:srgbClr val="000000"/>
                </a:solidFill>
              </a:rPr>
              <a:t> demand pairs with congestion at most c.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15" name="Picture 14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730" y="4669367"/>
            <a:ext cx="203200" cy="177800"/>
          </a:xfrm>
          <a:prstGeom prst="rect">
            <a:avLst/>
          </a:prstGeom>
        </p:spPr>
      </p:pic>
      <p:pic>
        <p:nvPicPr>
          <p:cNvPr id="16" name="Picture 15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997" y="4980518"/>
            <a:ext cx="1117600" cy="368300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372533" y="5554133"/>
            <a:ext cx="3776134" cy="999067"/>
          </a:xfrm>
          <a:prstGeom prst="wedgeRoundRectCallout">
            <a:avLst>
              <a:gd name="adj1" fmla="val -18746"/>
              <a:gd name="adj2" fmla="val -71437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optimum number of pairs with no congestion allowed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921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60438"/>
          </a:xfrm>
        </p:spPr>
        <p:txBody>
          <a:bodyPr/>
          <a:lstStyle/>
          <a:p>
            <a:r>
              <a:rPr lang="en-US" dirty="0" err="1" smtClean="0"/>
              <a:t>EDPwC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6668"/>
            <a:ext cx="8229600" cy="5279496"/>
          </a:xfrm>
        </p:spPr>
        <p:txBody>
          <a:bodyPr/>
          <a:lstStyle/>
          <a:p>
            <a:r>
              <a:rPr lang="en-US" dirty="0" smtClean="0"/>
              <a:t>Congestion                               : constant approximation </a:t>
            </a:r>
            <a:r>
              <a:rPr lang="en-US" sz="2400" dirty="0" smtClean="0">
                <a:solidFill>
                  <a:srgbClr val="008000"/>
                </a:solidFill>
              </a:rPr>
              <a:t>[</a:t>
            </a:r>
            <a:r>
              <a:rPr lang="en-US" sz="2400" dirty="0" err="1">
                <a:solidFill>
                  <a:srgbClr val="008000"/>
                </a:solidFill>
              </a:rPr>
              <a:t>Raghavan</a:t>
            </a:r>
            <a:r>
              <a:rPr lang="en-US" sz="2400" dirty="0">
                <a:solidFill>
                  <a:srgbClr val="008000"/>
                </a:solidFill>
              </a:rPr>
              <a:t>, Thompson ‘87</a:t>
            </a:r>
            <a:r>
              <a:rPr lang="en-US" sz="2400" dirty="0" smtClean="0">
                <a:solidFill>
                  <a:srgbClr val="008000"/>
                </a:solidFill>
              </a:rPr>
              <a:t>]</a:t>
            </a:r>
          </a:p>
          <a:p>
            <a:r>
              <a:rPr lang="en-US" dirty="0" smtClean="0"/>
              <a:t>              -approximation with congestion c </a:t>
            </a:r>
            <a:r>
              <a:rPr lang="en-US" sz="2400" dirty="0" smtClean="0">
                <a:solidFill>
                  <a:srgbClr val="008000"/>
                </a:solidFill>
              </a:rPr>
              <a:t>[</a:t>
            </a:r>
            <a:r>
              <a:rPr lang="en-US" sz="2400" dirty="0" err="1" smtClean="0">
                <a:solidFill>
                  <a:srgbClr val="008000"/>
                </a:solidFill>
              </a:rPr>
              <a:t>Azar</a:t>
            </a:r>
            <a:r>
              <a:rPr lang="en-US" sz="2400" dirty="0" smtClean="0">
                <a:solidFill>
                  <a:srgbClr val="008000"/>
                </a:solidFill>
              </a:rPr>
              <a:t>, </a:t>
            </a:r>
            <a:r>
              <a:rPr lang="en-US" sz="2400" dirty="0" err="1" smtClean="0">
                <a:solidFill>
                  <a:srgbClr val="008000"/>
                </a:solidFill>
              </a:rPr>
              <a:t>Regev</a:t>
            </a:r>
            <a:r>
              <a:rPr lang="en-US" sz="2400" dirty="0" smtClean="0">
                <a:solidFill>
                  <a:srgbClr val="008000"/>
                </a:solidFill>
              </a:rPr>
              <a:t> </a:t>
            </a:r>
            <a:r>
              <a:rPr lang="fr-FR" sz="2400" dirty="0" smtClean="0">
                <a:solidFill>
                  <a:srgbClr val="008000"/>
                </a:solidFill>
              </a:rPr>
              <a:t>’</a:t>
            </a:r>
            <a:r>
              <a:rPr lang="en-US" sz="2400" dirty="0" smtClean="0">
                <a:solidFill>
                  <a:srgbClr val="008000"/>
                </a:solidFill>
              </a:rPr>
              <a:t>01], [</a:t>
            </a:r>
            <a:r>
              <a:rPr lang="en-US" sz="2400" dirty="0" err="1" smtClean="0">
                <a:solidFill>
                  <a:srgbClr val="008000"/>
                </a:solidFill>
              </a:rPr>
              <a:t>Baveja</a:t>
            </a:r>
            <a:r>
              <a:rPr lang="en-US" sz="2400" dirty="0" smtClean="0">
                <a:solidFill>
                  <a:srgbClr val="008000"/>
                </a:solidFill>
              </a:rPr>
              <a:t>, </a:t>
            </a:r>
            <a:r>
              <a:rPr lang="en-US" sz="2400" dirty="0" err="1" smtClean="0">
                <a:solidFill>
                  <a:srgbClr val="008000"/>
                </a:solidFill>
              </a:rPr>
              <a:t>Srinivasan</a:t>
            </a:r>
            <a:r>
              <a:rPr lang="en-US" sz="2400" dirty="0" smtClean="0">
                <a:solidFill>
                  <a:srgbClr val="008000"/>
                </a:solidFill>
              </a:rPr>
              <a:t> </a:t>
            </a:r>
            <a:r>
              <a:rPr lang="fr-FR" sz="2400" dirty="0" smtClean="0">
                <a:solidFill>
                  <a:srgbClr val="008000"/>
                </a:solidFill>
              </a:rPr>
              <a:t>’</a:t>
            </a:r>
            <a:r>
              <a:rPr lang="en-US" sz="2400" dirty="0" smtClean="0">
                <a:solidFill>
                  <a:srgbClr val="008000"/>
                </a:solidFill>
              </a:rPr>
              <a:t>00], [</a:t>
            </a:r>
            <a:r>
              <a:rPr lang="en-US" sz="2400" dirty="0" err="1" smtClean="0">
                <a:solidFill>
                  <a:srgbClr val="008000"/>
                </a:solidFill>
              </a:rPr>
              <a:t>Kolliopoulos</a:t>
            </a:r>
            <a:r>
              <a:rPr lang="en-US" sz="2400" dirty="0" smtClean="0">
                <a:solidFill>
                  <a:srgbClr val="008000"/>
                </a:solidFill>
              </a:rPr>
              <a:t>, Stein ‘04]</a:t>
            </a:r>
          </a:p>
          <a:p>
            <a:r>
              <a:rPr lang="en-US" dirty="0" err="1" smtClean="0"/>
              <a:t>polylog</a:t>
            </a:r>
            <a:r>
              <a:rPr lang="en-US" dirty="0" smtClean="0"/>
              <a:t>(n)-approximation with congestion poly(log log n) </a:t>
            </a:r>
            <a:r>
              <a:rPr lang="en-US" sz="2400" dirty="0" smtClean="0">
                <a:solidFill>
                  <a:srgbClr val="008000"/>
                </a:solidFill>
              </a:rPr>
              <a:t>[Andrews ‘10]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A90B0F"/>
                </a:solidFill>
              </a:rPr>
              <a:t>Today: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</a:p>
          <a:p>
            <a:pPr marL="400050" lvl="1" indent="0">
              <a:buNone/>
            </a:pPr>
            <a:r>
              <a:rPr lang="en-US" dirty="0" err="1" smtClean="0">
                <a:solidFill>
                  <a:srgbClr val="000000"/>
                </a:solidFill>
              </a:rPr>
              <a:t>polylog</a:t>
            </a:r>
            <a:r>
              <a:rPr lang="en-US" dirty="0" smtClean="0">
                <a:solidFill>
                  <a:srgbClr val="000000"/>
                </a:solidFill>
              </a:rPr>
              <a:t>(k)-approximation with congestion 14.</a:t>
            </a:r>
          </a:p>
          <a:p>
            <a:pPr marL="457200" indent="-457200"/>
            <a:r>
              <a:rPr lang="en-US" dirty="0" smtClean="0">
                <a:solidFill>
                  <a:srgbClr val="000000"/>
                </a:solidFill>
              </a:rPr>
              <a:t>                       -hardness for any c </a:t>
            </a:r>
            <a:r>
              <a:rPr lang="en-US" sz="2400" dirty="0" smtClean="0">
                <a:solidFill>
                  <a:srgbClr val="008000"/>
                </a:solidFill>
              </a:rPr>
              <a:t>[Andrews, C, </a:t>
            </a:r>
            <a:r>
              <a:rPr lang="en-US" sz="2400" dirty="0" err="1" smtClean="0">
                <a:solidFill>
                  <a:srgbClr val="008000"/>
                </a:solidFill>
              </a:rPr>
              <a:t>Guruswami</a:t>
            </a:r>
            <a:r>
              <a:rPr lang="en-US" sz="2400" dirty="0" smtClean="0">
                <a:solidFill>
                  <a:srgbClr val="008000"/>
                </a:solidFill>
              </a:rPr>
              <a:t>, </a:t>
            </a:r>
            <a:r>
              <a:rPr lang="en-US" sz="2400" dirty="0" err="1" smtClean="0">
                <a:solidFill>
                  <a:srgbClr val="008000"/>
                </a:solidFill>
              </a:rPr>
              <a:t>Khanna</a:t>
            </a:r>
            <a:r>
              <a:rPr lang="en-US" sz="2400" dirty="0" smtClean="0">
                <a:solidFill>
                  <a:srgbClr val="008000"/>
                </a:solidFill>
              </a:rPr>
              <a:t>, </a:t>
            </a:r>
            <a:r>
              <a:rPr lang="en-US" sz="2400" dirty="0" err="1" smtClean="0">
                <a:solidFill>
                  <a:srgbClr val="008000"/>
                </a:solidFill>
              </a:rPr>
              <a:t>Talwar</a:t>
            </a:r>
            <a:r>
              <a:rPr lang="en-US" sz="2400" dirty="0" smtClean="0">
                <a:solidFill>
                  <a:srgbClr val="008000"/>
                </a:solidFill>
              </a:rPr>
              <a:t>, Zhang </a:t>
            </a:r>
            <a:r>
              <a:rPr lang="fr-FR" sz="2400" dirty="0" smtClean="0">
                <a:solidFill>
                  <a:srgbClr val="008000"/>
                </a:solidFill>
              </a:rPr>
              <a:t>’</a:t>
            </a:r>
            <a:r>
              <a:rPr lang="en-US" sz="2400" dirty="0" smtClean="0">
                <a:solidFill>
                  <a:srgbClr val="008000"/>
                </a:solidFill>
              </a:rPr>
              <a:t>10]</a:t>
            </a:r>
            <a:endParaRPr lang="en-US" sz="2400" dirty="0">
              <a:solidFill>
                <a:srgbClr val="008000"/>
              </a:solidFill>
            </a:endParaRPr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151" y="984250"/>
            <a:ext cx="2730500" cy="3683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50" y="2012948"/>
            <a:ext cx="1155700" cy="4445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67" y="5128683"/>
            <a:ext cx="22352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481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7000" y="275166"/>
            <a:ext cx="4470400" cy="37888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Edge Disjoint Paths (EDP)</a:t>
            </a:r>
          </a:p>
          <a:p>
            <a:r>
              <a:rPr lang="en-US" sz="2800" dirty="0" smtClean="0"/>
              <a:t>Route maximum number of pairs on edge-disjoint paths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en-US" sz="2800" dirty="0" smtClean="0"/>
              <a:t>        -approximation</a:t>
            </a:r>
          </a:p>
          <a:p>
            <a:pPr marL="169863" indent="-169863">
              <a:buFont typeface="Arial"/>
              <a:buChar char="•"/>
            </a:pPr>
            <a:r>
              <a:rPr lang="en-US" sz="2800" dirty="0" smtClean="0"/>
              <a:t>matching integrality gap</a:t>
            </a:r>
          </a:p>
          <a:p>
            <a:pPr marL="457200" indent="-457200">
              <a:buFont typeface="Arial"/>
              <a:buChar char="•"/>
            </a:pPr>
            <a:endParaRPr lang="en-US" sz="2800" dirty="0" smtClean="0"/>
          </a:p>
          <a:p>
            <a:pPr marL="457200" indent="-457200">
              <a:buFont typeface="Arial"/>
              <a:buChar char="•"/>
            </a:pPr>
            <a:r>
              <a:rPr lang="en-US" sz="2800" dirty="0"/>
              <a:t> </a:t>
            </a:r>
            <a:r>
              <a:rPr lang="en-US" sz="2800" dirty="0" smtClean="0"/>
              <a:t>                 -hardness</a:t>
            </a:r>
          </a:p>
          <a:p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690533" y="232833"/>
            <a:ext cx="4301067" cy="643889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dirty="0">
                <a:solidFill>
                  <a:srgbClr val="0000FF"/>
                </a:solidFill>
              </a:rPr>
              <a:t>Congestion</a:t>
            </a:r>
            <a:r>
              <a:rPr lang="en-US" dirty="0" smtClean="0"/>
              <a:t> </a:t>
            </a:r>
            <a:r>
              <a:rPr lang="en-US" sz="3200" dirty="0">
                <a:solidFill>
                  <a:srgbClr val="0000FF"/>
                </a:solidFill>
              </a:rPr>
              <a:t>Minimization</a:t>
            </a:r>
          </a:p>
          <a:p>
            <a:r>
              <a:rPr lang="en-US" sz="2800" dirty="0" smtClean="0"/>
              <a:t>Route all pairs; minimize congestion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/>
          </a:p>
          <a:p>
            <a:pPr marL="457200" indent="-457200">
              <a:buFont typeface="Arial"/>
              <a:buChar char="•"/>
            </a:pPr>
            <a:r>
              <a:rPr lang="en-US" sz="2400" dirty="0" smtClean="0"/>
              <a:t>                       -approximation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/>
          </a:p>
          <a:p>
            <a:pPr marL="457200" indent="-457200">
              <a:buFont typeface="Arial"/>
              <a:buChar char="•"/>
            </a:pP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 smtClean="0"/>
              <a:t>                  -hardness</a:t>
            </a:r>
          </a:p>
          <a:p>
            <a:pPr marL="457200" indent="-457200">
              <a:buFont typeface="Arial"/>
              <a:buChar char="•"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/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4639733" y="0"/>
            <a:ext cx="4" cy="3708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750" y="1826683"/>
            <a:ext cx="1816100" cy="7493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649" y="3083984"/>
            <a:ext cx="1485900" cy="3683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53" y="1917700"/>
            <a:ext cx="876300" cy="330200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2" y="3179234"/>
            <a:ext cx="1727200" cy="381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V="1">
            <a:off x="0" y="1710267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0" y="2844796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0" y="3725329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72532" y="3945466"/>
            <a:ext cx="8771467" cy="29125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smtClean="0">
                <a:solidFill>
                  <a:srgbClr val="0000FF"/>
                </a:solidFill>
              </a:rPr>
              <a:t>EDP with Congestion (</a:t>
            </a:r>
            <a:r>
              <a:rPr lang="en-US" sz="3200" dirty="0" err="1" smtClean="0">
                <a:solidFill>
                  <a:srgbClr val="0000FF"/>
                </a:solidFill>
              </a:rPr>
              <a:t>EDPwC</a:t>
            </a:r>
            <a:r>
              <a:rPr lang="en-US" sz="3200" dirty="0" smtClean="0">
                <a:solidFill>
                  <a:srgbClr val="0000FF"/>
                </a:solidFill>
              </a:rPr>
              <a:t>)</a:t>
            </a:r>
            <a:endParaRPr lang="en-US" sz="2800" dirty="0" smtClean="0">
              <a:solidFill>
                <a:srgbClr val="000000"/>
              </a:solidFill>
            </a:endParaRPr>
          </a:p>
          <a:p>
            <a:pPr marL="236538" indent="-236538">
              <a:lnSpc>
                <a:spcPct val="150000"/>
              </a:lnSpc>
              <a:buFont typeface="Arial"/>
              <a:buChar char="•"/>
            </a:pPr>
            <a:r>
              <a:rPr lang="en-US" sz="2800" dirty="0" err="1" smtClean="0">
                <a:solidFill>
                  <a:srgbClr val="000000"/>
                </a:solidFill>
              </a:rPr>
              <a:t>polylog</a:t>
            </a:r>
            <a:r>
              <a:rPr lang="en-US" sz="2800" dirty="0" smtClean="0">
                <a:solidFill>
                  <a:srgbClr val="000000"/>
                </a:solidFill>
              </a:rPr>
              <a:t>(k)-approximation with congestion 14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smtClean="0">
                <a:solidFill>
                  <a:srgbClr val="000000"/>
                </a:solidFill>
              </a:rPr>
              <a:t>                         -hardness with congestion c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34" y="5501217"/>
            <a:ext cx="22352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6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867" y="2069570"/>
            <a:ext cx="8229600" cy="214682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Well-</a:t>
            </a:r>
            <a:r>
              <a:rPr lang="en-US" dirty="0" err="1" smtClean="0"/>
              <a:t>Linkedness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>
                <a:solidFill>
                  <a:srgbClr val="008000"/>
                </a:solidFill>
              </a:rPr>
              <a:t>[</a:t>
            </a:r>
            <a:r>
              <a:rPr lang="en-US" sz="3100" dirty="0" err="1" smtClean="0">
                <a:solidFill>
                  <a:srgbClr val="008000"/>
                </a:solidFill>
              </a:rPr>
              <a:t>Robertson,Seymour</a:t>
            </a:r>
            <a:r>
              <a:rPr lang="en-US" sz="3100" dirty="0" smtClean="0">
                <a:solidFill>
                  <a:srgbClr val="008000"/>
                </a:solidFill>
              </a:rPr>
              <a:t>], [</a:t>
            </a:r>
            <a:r>
              <a:rPr lang="en-US" sz="3100" dirty="0" err="1" smtClean="0">
                <a:solidFill>
                  <a:srgbClr val="008000"/>
                </a:solidFill>
              </a:rPr>
              <a:t>Chekuri</a:t>
            </a:r>
            <a:r>
              <a:rPr lang="en-US" sz="3100" dirty="0" smtClean="0">
                <a:solidFill>
                  <a:srgbClr val="008000"/>
                </a:solidFill>
              </a:rPr>
              <a:t>, </a:t>
            </a:r>
            <a:r>
              <a:rPr lang="en-US" sz="3100" dirty="0" err="1" smtClean="0">
                <a:solidFill>
                  <a:srgbClr val="008000"/>
                </a:solidFill>
              </a:rPr>
              <a:t>Khanna</a:t>
            </a:r>
            <a:r>
              <a:rPr lang="en-US" sz="3100" dirty="0" smtClean="0">
                <a:solidFill>
                  <a:srgbClr val="008000"/>
                </a:solidFill>
              </a:rPr>
              <a:t>, Shepherd], [</a:t>
            </a:r>
            <a:r>
              <a:rPr lang="en-US" sz="3100" dirty="0" err="1" smtClean="0">
                <a:solidFill>
                  <a:srgbClr val="008000"/>
                </a:solidFill>
              </a:rPr>
              <a:t>Raecke</a:t>
            </a:r>
            <a:r>
              <a:rPr lang="en-US" sz="3100" dirty="0" smtClean="0">
                <a:solidFill>
                  <a:srgbClr val="008000"/>
                </a:solidFill>
              </a:rPr>
              <a:t>]</a:t>
            </a:r>
            <a:r>
              <a:rPr lang="en-US" dirty="0" smtClean="0">
                <a:solidFill>
                  <a:srgbClr val="008000"/>
                </a:solidFill>
              </a:rPr>
              <a:t/>
            </a:r>
            <a:br>
              <a:rPr lang="en-US" dirty="0" smtClean="0">
                <a:solidFill>
                  <a:srgbClr val="008000"/>
                </a:solidFill>
              </a:rPr>
            </a:br>
            <a:endParaRPr lang="en-US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648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55600" y="1591732"/>
            <a:ext cx="4097869" cy="2438401"/>
            <a:chOff x="372533" y="1574799"/>
            <a:chExt cx="4097869" cy="2438401"/>
          </a:xfrm>
        </p:grpSpPr>
        <p:sp>
          <p:nvSpPr>
            <p:cNvPr id="4" name="Oval 3"/>
            <p:cNvSpPr/>
            <p:nvPr/>
          </p:nvSpPr>
          <p:spPr>
            <a:xfrm>
              <a:off x="372533" y="1574799"/>
              <a:ext cx="4097869" cy="243840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0" name="Picture 59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05051" y="2609849"/>
              <a:ext cx="266700" cy="2667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Well-</a:t>
            </a:r>
            <a:r>
              <a:rPr lang="en-US" dirty="0" err="1" smtClean="0"/>
              <a:t>Linkedness</a:t>
            </a:r>
            <a:endParaRPr lang="en-US" dirty="0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1676400" y="1947334"/>
            <a:ext cx="182880" cy="182880"/>
          </a:xfrm>
          <a:prstGeom prst="ellipse">
            <a:avLst/>
          </a:prstGeom>
          <a:solidFill>
            <a:srgbClr val="A90B0F"/>
          </a:solidFill>
          <a:ln>
            <a:solidFill>
              <a:srgbClr val="A90B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>
            <a:spLocks noChangeAspect="1"/>
          </p:cNvSpPr>
          <p:nvPr/>
        </p:nvSpPr>
        <p:spPr>
          <a:xfrm>
            <a:off x="965200" y="2997201"/>
            <a:ext cx="182880" cy="182880"/>
          </a:xfrm>
          <a:prstGeom prst="ellipse">
            <a:avLst/>
          </a:prstGeom>
          <a:solidFill>
            <a:srgbClr val="A90B0F"/>
          </a:solidFill>
          <a:ln>
            <a:solidFill>
              <a:srgbClr val="A90B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>
            <a:spLocks noChangeAspect="1"/>
          </p:cNvSpPr>
          <p:nvPr/>
        </p:nvSpPr>
        <p:spPr>
          <a:xfrm>
            <a:off x="1879600" y="3539067"/>
            <a:ext cx="182880" cy="182880"/>
          </a:xfrm>
          <a:prstGeom prst="ellipse">
            <a:avLst/>
          </a:prstGeom>
          <a:solidFill>
            <a:srgbClr val="A90B0F"/>
          </a:solidFill>
          <a:ln>
            <a:solidFill>
              <a:srgbClr val="A90B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2878666" y="3471333"/>
            <a:ext cx="182880" cy="182880"/>
          </a:xfrm>
          <a:prstGeom prst="ellipse">
            <a:avLst/>
          </a:prstGeom>
          <a:solidFill>
            <a:srgbClr val="A90B0F"/>
          </a:solidFill>
          <a:ln>
            <a:solidFill>
              <a:srgbClr val="A90B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3420532" y="2285999"/>
            <a:ext cx="182880" cy="182880"/>
          </a:xfrm>
          <a:prstGeom prst="ellipse">
            <a:avLst/>
          </a:prstGeom>
          <a:solidFill>
            <a:srgbClr val="A90B0F"/>
          </a:solidFill>
          <a:ln>
            <a:solidFill>
              <a:srgbClr val="A90B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2946399" y="1913466"/>
            <a:ext cx="182880" cy="182880"/>
          </a:xfrm>
          <a:prstGeom prst="ellipse">
            <a:avLst/>
          </a:prstGeom>
          <a:solidFill>
            <a:srgbClr val="A90B0F"/>
          </a:solidFill>
          <a:ln>
            <a:solidFill>
              <a:srgbClr val="A90B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355599" y="4419599"/>
            <a:ext cx="5571067" cy="2099735"/>
            <a:chOff x="3166533" y="4080932"/>
            <a:chExt cx="5571067" cy="2099735"/>
          </a:xfrm>
        </p:grpSpPr>
        <p:pic>
          <p:nvPicPr>
            <p:cNvPr id="64" name="Picture 63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6002" y="4296834"/>
              <a:ext cx="203200" cy="177800"/>
            </a:xfrm>
            <a:prstGeom prst="rect">
              <a:avLst/>
            </a:prstGeom>
          </p:spPr>
        </p:pic>
        <p:sp>
          <p:nvSpPr>
            <p:cNvPr id="63" name="TextBox 62"/>
            <p:cNvSpPr txBox="1"/>
            <p:nvPr/>
          </p:nvSpPr>
          <p:spPr>
            <a:xfrm>
              <a:off x="3166533" y="4080932"/>
              <a:ext cx="5571067" cy="2099735"/>
            </a:xfrm>
            <a:prstGeom prst="rect">
              <a:avLst/>
            </a:prstGeom>
            <a:noFill/>
            <a:ln>
              <a:solidFill>
                <a:srgbClr val="A90B0F"/>
              </a:solidFill>
            </a:ln>
          </p:spPr>
          <p:txBody>
            <a:bodyPr wrap="square" rtlCol="0">
              <a:noAutofit/>
            </a:bodyPr>
            <a:lstStyle/>
            <a:p>
              <a:r>
                <a:rPr lang="en-US" sz="2800" dirty="0" smtClean="0"/>
                <a:t>Graph G is    -well-linked for the set T of terminals, </a:t>
              </a:r>
              <a:r>
                <a:rPr lang="en-US" sz="2800" dirty="0" err="1" smtClean="0"/>
                <a:t>iff</a:t>
              </a:r>
              <a:r>
                <a:rPr lang="en-US" sz="2800" dirty="0" smtClean="0"/>
                <a:t> for any partition (A,B) of V(G), </a:t>
              </a:r>
              <a:endParaRPr lang="en-US" sz="2800" dirty="0"/>
            </a:p>
          </p:txBody>
        </p:sp>
        <p:pic>
          <p:nvPicPr>
            <p:cNvPr id="18" name="Picture 17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2366" y="5602817"/>
              <a:ext cx="5308600" cy="342900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6316133" y="4334934"/>
            <a:ext cx="2421469" cy="1947333"/>
            <a:chOff x="6316133" y="4334934"/>
            <a:chExt cx="2421469" cy="1947333"/>
          </a:xfrm>
        </p:grpSpPr>
        <p:grpSp>
          <p:nvGrpSpPr>
            <p:cNvPr id="19" name="Group 18"/>
            <p:cNvGrpSpPr/>
            <p:nvPr/>
          </p:nvGrpSpPr>
          <p:grpSpPr>
            <a:xfrm>
              <a:off x="6316133" y="4334934"/>
              <a:ext cx="2421469" cy="1947333"/>
              <a:chOff x="1066800" y="4639734"/>
              <a:chExt cx="2421469" cy="1947333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1066800" y="4656667"/>
                <a:ext cx="948267" cy="19304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2540002" y="4639734"/>
                <a:ext cx="948267" cy="19304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8" name="Straight Connector 47"/>
              <p:cNvCxnSpPr/>
              <p:nvPr/>
            </p:nvCxnSpPr>
            <p:spPr>
              <a:xfrm>
                <a:off x="1794920" y="5774265"/>
                <a:ext cx="982148" cy="3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1777987" y="5909731"/>
                <a:ext cx="982148" cy="3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1777987" y="5604932"/>
                <a:ext cx="982148" cy="3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55" name="Picture 54" descr="latex-image-1.pdf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12333" y="4845050"/>
                <a:ext cx="254000" cy="266700"/>
              </a:xfrm>
              <a:prstGeom prst="rect">
                <a:avLst/>
              </a:prstGeom>
            </p:spPr>
          </p:pic>
          <p:pic>
            <p:nvPicPr>
              <p:cNvPr id="56" name="Picture 55" descr="latex-image-1.pdf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80783" y="4851400"/>
                <a:ext cx="266700" cy="254000"/>
              </a:xfrm>
              <a:prstGeom prst="rect">
                <a:avLst/>
              </a:prstGeom>
            </p:spPr>
          </p:pic>
        </p:grpSp>
        <p:sp>
          <p:nvSpPr>
            <p:cNvPr id="31" name="Oval 30"/>
            <p:cNvSpPr>
              <a:spLocks noChangeAspect="1"/>
            </p:cNvSpPr>
            <p:nvPr/>
          </p:nvSpPr>
          <p:spPr>
            <a:xfrm>
              <a:off x="6603999" y="4978401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>
            <a:xfrm>
              <a:off x="6434672" y="5300131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>
              <a:spLocks noChangeAspect="1"/>
            </p:cNvSpPr>
            <p:nvPr/>
          </p:nvSpPr>
          <p:spPr>
            <a:xfrm>
              <a:off x="6671737" y="5672660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>
              <a:spLocks noChangeAspect="1"/>
            </p:cNvSpPr>
            <p:nvPr/>
          </p:nvSpPr>
          <p:spPr>
            <a:xfrm>
              <a:off x="8212669" y="4944522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>
            <a:xfrm>
              <a:off x="8449736" y="5486389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>
            <a:xfrm>
              <a:off x="8128002" y="5757322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>
              <a:spLocks noChangeAspect="1"/>
            </p:cNvSpPr>
            <p:nvPr/>
          </p:nvSpPr>
          <p:spPr>
            <a:xfrm>
              <a:off x="8466669" y="5147722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Oval 40"/>
          <p:cNvSpPr>
            <a:spLocks noChangeAspect="1"/>
          </p:cNvSpPr>
          <p:nvPr/>
        </p:nvSpPr>
        <p:spPr>
          <a:xfrm>
            <a:off x="3623736" y="3014122"/>
            <a:ext cx="182880" cy="182880"/>
          </a:xfrm>
          <a:prstGeom prst="ellipse">
            <a:avLst/>
          </a:prstGeom>
          <a:solidFill>
            <a:srgbClr val="A90B0F"/>
          </a:solidFill>
          <a:ln>
            <a:solidFill>
              <a:srgbClr val="A90B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006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72533" y="1574799"/>
            <a:ext cx="4097869" cy="2438401"/>
            <a:chOff x="372533" y="1574799"/>
            <a:chExt cx="4097869" cy="2438401"/>
          </a:xfrm>
        </p:grpSpPr>
        <p:sp>
          <p:nvSpPr>
            <p:cNvPr id="4" name="Oval 3"/>
            <p:cNvSpPr/>
            <p:nvPr/>
          </p:nvSpPr>
          <p:spPr>
            <a:xfrm>
              <a:off x="372533" y="1574799"/>
              <a:ext cx="4097869" cy="243840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0" name="Picture 59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118" y="2542116"/>
              <a:ext cx="266700" cy="2667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Well-</a:t>
            </a:r>
            <a:r>
              <a:rPr lang="en-US" dirty="0" err="1" smtClean="0"/>
              <a:t>Linkedness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761992" y="4639734"/>
            <a:ext cx="3064936" cy="1947333"/>
            <a:chOff x="761992" y="4639734"/>
            <a:chExt cx="3064936" cy="1947333"/>
          </a:xfrm>
        </p:grpSpPr>
        <p:sp>
          <p:nvSpPr>
            <p:cNvPr id="34" name="Oval 33"/>
            <p:cNvSpPr/>
            <p:nvPr/>
          </p:nvSpPr>
          <p:spPr>
            <a:xfrm>
              <a:off x="1066800" y="4656667"/>
              <a:ext cx="948267" cy="19304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2540002" y="4639734"/>
              <a:ext cx="948267" cy="19304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/>
            <p:cNvCxnSpPr/>
            <p:nvPr/>
          </p:nvCxnSpPr>
          <p:spPr>
            <a:xfrm flipV="1">
              <a:off x="761998" y="5452533"/>
              <a:ext cx="508001" cy="0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761996" y="5571066"/>
              <a:ext cx="508001" cy="0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V="1">
              <a:off x="761994" y="5689599"/>
              <a:ext cx="508001" cy="0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V="1">
              <a:off x="761992" y="5808132"/>
              <a:ext cx="508001" cy="0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V="1">
              <a:off x="3318927" y="5604928"/>
              <a:ext cx="508001" cy="0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V="1">
              <a:off x="3318925" y="5723461"/>
              <a:ext cx="508001" cy="0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V="1">
              <a:off x="3318923" y="5841994"/>
              <a:ext cx="508001" cy="0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V="1">
              <a:off x="3318921" y="5960527"/>
              <a:ext cx="508001" cy="0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1794920" y="5774265"/>
              <a:ext cx="982148" cy="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1777987" y="5909731"/>
              <a:ext cx="982148" cy="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1777987" y="5604932"/>
              <a:ext cx="982148" cy="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55" name="Picture 54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2333" y="4845050"/>
              <a:ext cx="254000" cy="266700"/>
            </a:xfrm>
            <a:prstGeom prst="rect">
              <a:avLst/>
            </a:prstGeom>
          </p:spPr>
        </p:pic>
        <p:pic>
          <p:nvPicPr>
            <p:cNvPr id="56" name="Picture 55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0783" y="4851400"/>
              <a:ext cx="266700" cy="254000"/>
            </a:xfrm>
            <a:prstGeom prst="rect">
              <a:avLst/>
            </a:prstGeom>
          </p:spPr>
        </p:pic>
      </p:grpSp>
      <p:pic>
        <p:nvPicPr>
          <p:cNvPr id="57" name="Picture 56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83" y="5384800"/>
            <a:ext cx="419100" cy="304800"/>
          </a:xfrm>
          <a:prstGeom prst="rect">
            <a:avLst/>
          </a:prstGeom>
        </p:spPr>
      </p:pic>
      <p:pic>
        <p:nvPicPr>
          <p:cNvPr id="58" name="Picture 57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316" y="5469467"/>
            <a:ext cx="419100" cy="3048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591735" y="2218266"/>
            <a:ext cx="2252133" cy="1405467"/>
            <a:chOff x="1591735" y="2218266"/>
            <a:chExt cx="2252133" cy="1405467"/>
          </a:xfrm>
        </p:grpSpPr>
        <p:sp>
          <p:nvSpPr>
            <p:cNvPr id="5" name="Oval 4"/>
            <p:cNvSpPr/>
            <p:nvPr/>
          </p:nvSpPr>
          <p:spPr>
            <a:xfrm>
              <a:off x="1591735" y="2218266"/>
              <a:ext cx="2252133" cy="14054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9" name="Picture 58" descr="latex-image-1.pdf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3652" y="2796116"/>
              <a:ext cx="215900" cy="266700"/>
            </a:xfrm>
            <a:prstGeom prst="rect">
              <a:avLst/>
            </a:prstGeom>
          </p:spPr>
        </p:pic>
      </p:grpSp>
      <p:sp>
        <p:nvSpPr>
          <p:cNvPr id="62" name="Rounded Rectangular Callout 61"/>
          <p:cNvSpPr/>
          <p:nvPr/>
        </p:nvSpPr>
        <p:spPr>
          <a:xfrm>
            <a:off x="135467" y="3759199"/>
            <a:ext cx="1507067" cy="660399"/>
          </a:xfrm>
          <a:prstGeom prst="wedgeRoundRectCallout">
            <a:avLst>
              <a:gd name="adj1" fmla="val 47827"/>
              <a:gd name="adj2" fmla="val -88429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out(S)</a:t>
            </a: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538134" y="1439333"/>
            <a:ext cx="4487335" cy="1320800"/>
            <a:chOff x="4538134" y="1439333"/>
            <a:chExt cx="4487335" cy="1320800"/>
          </a:xfrm>
        </p:grpSpPr>
        <p:pic>
          <p:nvPicPr>
            <p:cNvPr id="64" name="Picture 63" descr="latex-image-1.pdf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5069" y="1638300"/>
              <a:ext cx="203200" cy="177800"/>
            </a:xfrm>
            <a:prstGeom prst="rect">
              <a:avLst/>
            </a:prstGeom>
          </p:spPr>
        </p:pic>
        <p:sp>
          <p:nvSpPr>
            <p:cNvPr id="63" name="TextBox 62"/>
            <p:cNvSpPr txBox="1"/>
            <p:nvPr/>
          </p:nvSpPr>
          <p:spPr>
            <a:xfrm>
              <a:off x="4538134" y="1439333"/>
              <a:ext cx="4487333" cy="1320800"/>
            </a:xfrm>
            <a:prstGeom prst="rect">
              <a:avLst/>
            </a:prstGeom>
            <a:noFill/>
            <a:ln>
              <a:solidFill>
                <a:srgbClr val="A90B0F"/>
              </a:solidFill>
            </a:ln>
          </p:spPr>
          <p:txBody>
            <a:bodyPr wrap="square" rtlCol="0">
              <a:noAutofit/>
            </a:bodyPr>
            <a:lstStyle/>
            <a:p>
              <a:r>
                <a:rPr lang="en-US" sz="2800" dirty="0" smtClean="0"/>
                <a:t>Set S is      -well-linked </a:t>
              </a:r>
              <a:r>
                <a:rPr lang="en-US" sz="2800" dirty="0" err="1" smtClean="0"/>
                <a:t>iff</a:t>
              </a:r>
              <a:r>
                <a:rPr lang="en-US" sz="2800" dirty="0" smtClean="0"/>
                <a:t> for any partition (A,B) of S, </a:t>
              </a:r>
              <a:endParaRPr lang="en-US" sz="2800" dirty="0"/>
            </a:p>
          </p:txBody>
        </p:sp>
        <p:pic>
          <p:nvPicPr>
            <p:cNvPr id="66" name="Picture 65" descr="latex-image-1.pdf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8569" y="2385483"/>
              <a:ext cx="4406900" cy="342900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1337735" y="2573867"/>
            <a:ext cx="2794000" cy="999066"/>
            <a:chOff x="1337735" y="2573867"/>
            <a:chExt cx="2794000" cy="999066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371601" y="2573867"/>
              <a:ext cx="609600" cy="203200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V="1">
              <a:off x="1337735" y="3031067"/>
              <a:ext cx="660400" cy="84666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1456268" y="3200400"/>
              <a:ext cx="609600" cy="270933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3437468" y="2658533"/>
              <a:ext cx="609600" cy="203200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3437468" y="3132666"/>
              <a:ext cx="694267" cy="118534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3352801" y="3251199"/>
              <a:ext cx="389467" cy="321734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4453468" y="3318934"/>
            <a:ext cx="4487333" cy="626533"/>
            <a:chOff x="4368801" y="3860800"/>
            <a:chExt cx="4487333" cy="626533"/>
          </a:xfrm>
        </p:grpSpPr>
        <p:sp>
          <p:nvSpPr>
            <p:cNvPr id="47" name="TextBox 46"/>
            <p:cNvSpPr txBox="1"/>
            <p:nvPr/>
          </p:nvSpPr>
          <p:spPr>
            <a:xfrm>
              <a:off x="4368801" y="3860800"/>
              <a:ext cx="4487333" cy="626533"/>
            </a:xfrm>
            <a:prstGeom prst="rect">
              <a:avLst/>
            </a:prstGeom>
            <a:noFill/>
            <a:ln>
              <a:solidFill>
                <a:srgbClr val="A90B0F"/>
              </a:solidFill>
            </a:ln>
          </p:spPr>
          <p:txBody>
            <a:bodyPr wrap="square" rtlCol="0">
              <a:noAutofit/>
            </a:bodyPr>
            <a:lstStyle/>
            <a:p>
              <a:r>
                <a:rPr lang="en-US" sz="2800" dirty="0" smtClean="0"/>
                <a:t>Normally </a:t>
              </a:r>
              <a:endParaRPr lang="en-US" sz="2800" dirty="0"/>
            </a:p>
          </p:txBody>
        </p:sp>
        <p:pic>
          <p:nvPicPr>
            <p:cNvPr id="14" name="Picture 13" descr="latex-image-1.pdf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3599" y="3964517"/>
              <a:ext cx="2540000" cy="368300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4419601" y="4690532"/>
            <a:ext cx="4487333" cy="1862667"/>
            <a:chOff x="4419601" y="4690532"/>
            <a:chExt cx="4487333" cy="1862667"/>
          </a:xfrm>
        </p:grpSpPr>
        <p:sp>
          <p:nvSpPr>
            <p:cNvPr id="52" name="TextBox 51"/>
            <p:cNvSpPr txBox="1"/>
            <p:nvPr/>
          </p:nvSpPr>
          <p:spPr>
            <a:xfrm>
              <a:off x="4419601" y="4690532"/>
              <a:ext cx="4487333" cy="1862667"/>
            </a:xfrm>
            <a:prstGeom prst="rect">
              <a:avLst/>
            </a:prstGeom>
            <a:noFill/>
            <a:ln>
              <a:solidFill>
                <a:srgbClr val="A90B0F"/>
              </a:solidFill>
            </a:ln>
          </p:spPr>
          <p:txBody>
            <a:bodyPr wrap="square" rtlCol="0">
              <a:noAutofit/>
            </a:bodyPr>
            <a:lstStyle/>
            <a:p>
              <a:r>
                <a:rPr lang="en-US" sz="2800" dirty="0"/>
                <a:t>Any matching on the edges of out(S) can be fractionally routed </a:t>
              </a:r>
              <a:r>
                <a:rPr lang="en-US" sz="2800" dirty="0" smtClean="0"/>
                <a:t>inside S with </a:t>
              </a:r>
              <a:r>
                <a:rPr lang="en-US" sz="2800" dirty="0"/>
                <a:t>congestion </a:t>
              </a:r>
            </a:p>
          </p:txBody>
        </p:sp>
        <p:pic>
          <p:nvPicPr>
            <p:cNvPr id="65" name="Picture 64" descr="latex-image-1.pdf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2850" y="6093884"/>
              <a:ext cx="1536700" cy="342900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1303871" y="2506135"/>
            <a:ext cx="2858349" cy="1198864"/>
            <a:chOff x="1303871" y="2506135"/>
            <a:chExt cx="2858349" cy="1198864"/>
          </a:xfrm>
        </p:grpSpPr>
        <p:sp>
          <p:nvSpPr>
            <p:cNvPr id="45" name="Oval 44"/>
            <p:cNvSpPr>
              <a:spLocks noChangeAspect="1"/>
            </p:cNvSpPr>
            <p:nvPr/>
          </p:nvSpPr>
          <p:spPr>
            <a:xfrm>
              <a:off x="1337734" y="2506135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>
              <a:spLocks noChangeAspect="1"/>
            </p:cNvSpPr>
            <p:nvPr/>
          </p:nvSpPr>
          <p:spPr>
            <a:xfrm>
              <a:off x="1303871" y="3014128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>
              <a:spLocks noChangeAspect="1"/>
            </p:cNvSpPr>
            <p:nvPr/>
          </p:nvSpPr>
          <p:spPr>
            <a:xfrm>
              <a:off x="1371606" y="3403590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>
            <a:xfrm>
              <a:off x="3911607" y="2590786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>
              <a:spLocks noChangeAspect="1"/>
            </p:cNvSpPr>
            <p:nvPr/>
          </p:nvSpPr>
          <p:spPr>
            <a:xfrm>
              <a:off x="3979340" y="3149586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/>
            <p:cNvSpPr>
              <a:spLocks noChangeAspect="1"/>
            </p:cNvSpPr>
            <p:nvPr/>
          </p:nvSpPr>
          <p:spPr>
            <a:xfrm>
              <a:off x="3674540" y="3522119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21042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A90B0F"/>
                </a:solidFill>
              </a:rPr>
              <a:t>Input</a:t>
            </a:r>
            <a:r>
              <a:rPr lang="en-US" dirty="0"/>
              <a:t>: Graph G, source-sink pairs (s</a:t>
            </a:r>
            <a:r>
              <a:rPr lang="en-US" baseline="-25000" dirty="0"/>
              <a:t>1</a:t>
            </a:r>
            <a:r>
              <a:rPr lang="en-US" dirty="0"/>
              <a:t>,t</a:t>
            </a:r>
            <a:r>
              <a:rPr lang="en-US" baseline="-25000" dirty="0"/>
              <a:t>1</a:t>
            </a:r>
            <a:r>
              <a:rPr lang="en-US" dirty="0"/>
              <a:t>),…,(</a:t>
            </a:r>
            <a:r>
              <a:rPr lang="en-US" dirty="0" err="1"/>
              <a:t>s</a:t>
            </a:r>
            <a:r>
              <a:rPr lang="en-US" baseline="-25000" dirty="0" err="1"/>
              <a:t>k</a:t>
            </a:r>
            <a:r>
              <a:rPr lang="en-US" dirty="0" err="1"/>
              <a:t>,t</a:t>
            </a:r>
            <a:r>
              <a:rPr lang="en-US" baseline="-25000" dirty="0" err="1"/>
              <a:t>k</a:t>
            </a:r>
            <a:r>
              <a:rPr lang="en-US" dirty="0"/>
              <a:t>)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A90B0F"/>
                </a:solidFill>
              </a:rPr>
              <a:t>Theorem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8000"/>
                </a:solidFill>
              </a:rPr>
              <a:t>[</a:t>
            </a:r>
            <a:r>
              <a:rPr lang="en-US" dirty="0" err="1" smtClean="0">
                <a:solidFill>
                  <a:srgbClr val="008000"/>
                </a:solidFill>
              </a:rPr>
              <a:t>Chekuri</a:t>
            </a:r>
            <a:r>
              <a:rPr lang="en-US" dirty="0" smtClean="0">
                <a:solidFill>
                  <a:srgbClr val="008000"/>
                </a:solidFill>
              </a:rPr>
              <a:t>, </a:t>
            </a:r>
            <a:r>
              <a:rPr lang="en-US" dirty="0" err="1" smtClean="0">
                <a:solidFill>
                  <a:srgbClr val="008000"/>
                </a:solidFill>
              </a:rPr>
              <a:t>Khanna</a:t>
            </a:r>
            <a:r>
              <a:rPr lang="en-US" dirty="0" smtClean="0">
                <a:solidFill>
                  <a:srgbClr val="008000"/>
                </a:solidFill>
              </a:rPr>
              <a:t> Shepherd ‘04]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</a:rPr>
              <a:t>Can efficiently partition G into disjoint </a:t>
            </a:r>
            <a:r>
              <a:rPr lang="en-US" dirty="0" err="1" smtClean="0">
                <a:solidFill>
                  <a:srgbClr val="000000"/>
                </a:solidFill>
              </a:rPr>
              <a:t>subgraphs</a:t>
            </a:r>
            <a:r>
              <a:rPr lang="en-US" dirty="0" smtClean="0">
                <a:solidFill>
                  <a:srgbClr val="000000"/>
                </a:solidFill>
              </a:rPr>
              <a:t> G</a:t>
            </a:r>
            <a:r>
              <a:rPr lang="en-US" baseline="-25000" dirty="0" smtClean="0">
                <a:solidFill>
                  <a:srgbClr val="000000"/>
                </a:solidFill>
              </a:rPr>
              <a:t>1</a:t>
            </a:r>
            <a:r>
              <a:rPr lang="en-US" dirty="0" smtClean="0">
                <a:solidFill>
                  <a:srgbClr val="000000"/>
                </a:solidFill>
              </a:rPr>
              <a:t>,…, G</a:t>
            </a:r>
            <a:r>
              <a:rPr lang="en-US" baseline="-25000" dirty="0" smtClean="0">
                <a:solidFill>
                  <a:srgbClr val="000000"/>
                </a:solidFill>
              </a:rPr>
              <a:t>r</a:t>
            </a:r>
            <a:r>
              <a:rPr lang="en-US" dirty="0" smtClean="0">
                <a:solidFill>
                  <a:srgbClr val="000000"/>
                </a:solidFill>
              </a:rPr>
              <a:t>, such that: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For each induced sub-problem </a:t>
            </a:r>
            <a:r>
              <a:rPr lang="en-US" dirty="0" err="1" smtClean="0">
                <a:solidFill>
                  <a:srgbClr val="000000"/>
                </a:solidFill>
              </a:rPr>
              <a:t>G</a:t>
            </a:r>
            <a:r>
              <a:rPr lang="en-US" baseline="-25000" dirty="0" err="1" smtClean="0">
                <a:solidFill>
                  <a:srgbClr val="000000"/>
                </a:solidFill>
              </a:rPr>
              <a:t>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the terminals are well-linked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Total fractional solution value for all induced sub-problems is 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483" y="5526617"/>
            <a:ext cx="2171700" cy="3937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711199" y="2878667"/>
            <a:ext cx="7840134" cy="184573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Can assume </a:t>
            </a:r>
            <a:r>
              <a:rPr lang="en-US" sz="3200" dirty="0" err="1" smtClean="0">
                <a:solidFill>
                  <a:schemeClr val="tx1"/>
                </a:solidFill>
              </a:rPr>
              <a:t>w.l.o.g</a:t>
            </a:r>
            <a:r>
              <a:rPr lang="en-US" sz="3200" dirty="0" smtClean="0">
                <a:solidFill>
                  <a:schemeClr val="tx1"/>
                </a:solidFill>
              </a:rPr>
              <a:t>. that G is well-linked for the terminals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888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2803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Input</a:t>
            </a:r>
            <a:r>
              <a:rPr lang="en-US" dirty="0" smtClean="0"/>
              <a:t>: Graph G, source-sink pairs (s</a:t>
            </a:r>
            <a:r>
              <a:rPr lang="en-US" baseline="-25000" dirty="0" smtClean="0"/>
              <a:t>1</a:t>
            </a:r>
            <a:r>
              <a:rPr lang="en-US" dirty="0" smtClean="0"/>
              <a:t>,t</a:t>
            </a:r>
            <a:r>
              <a:rPr lang="en-US" baseline="-25000" dirty="0" smtClean="0"/>
              <a:t>1</a:t>
            </a:r>
            <a:r>
              <a:rPr lang="en-US" dirty="0" smtClean="0"/>
              <a:t>),…,(</a:t>
            </a:r>
            <a:r>
              <a:rPr lang="en-US" dirty="0" err="1" smtClean="0"/>
              <a:t>s</a:t>
            </a:r>
            <a:r>
              <a:rPr lang="en-US" baseline="-25000" dirty="0" err="1" smtClean="0"/>
              <a:t>k</a:t>
            </a:r>
            <a:r>
              <a:rPr lang="en-US" dirty="0" err="1" smtClean="0"/>
              <a:t>,t</a:t>
            </a:r>
            <a:r>
              <a:rPr lang="en-US" baseline="-25000" dirty="0" err="1" smtClean="0"/>
              <a:t>k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Goal</a:t>
            </a:r>
            <a:r>
              <a:rPr lang="en-US" dirty="0" smtClean="0"/>
              <a:t>: Route as many pairs as possible; minimize edge congestion.</a:t>
            </a:r>
            <a:endParaRPr lang="en-US" dirty="0"/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1534658" y="412803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1534658" y="4792025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2648068" y="476662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2639601" y="411039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034388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1034388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3168205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168205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stCxn id="8" idx="5"/>
            <a:endCxn id="4" idx="1"/>
          </p:cNvCxnSpPr>
          <p:nvPr/>
        </p:nvCxnSpPr>
        <p:spPr>
          <a:xfrm>
            <a:off x="1190486" y="3848025"/>
            <a:ext cx="370954" cy="3067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0"/>
            <a:endCxn id="4" idx="4"/>
          </p:cNvCxnSpPr>
          <p:nvPr/>
        </p:nvCxnSpPr>
        <p:spPr>
          <a:xfrm flipV="1">
            <a:off x="1626098" y="4310911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739044" y="4282727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7" idx="2"/>
            <a:endCxn id="4" idx="6"/>
          </p:cNvCxnSpPr>
          <p:nvPr/>
        </p:nvCxnSpPr>
        <p:spPr>
          <a:xfrm flipH="1">
            <a:off x="1717538" y="4201830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715845" y="4871682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9" idx="7"/>
            <a:endCxn id="5" idx="3"/>
          </p:cNvCxnSpPr>
          <p:nvPr/>
        </p:nvCxnSpPr>
        <p:spPr>
          <a:xfrm flipV="1">
            <a:off x="1190486" y="4948123"/>
            <a:ext cx="370954" cy="3759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7" idx="7"/>
            <a:endCxn id="10" idx="3"/>
          </p:cNvCxnSpPr>
          <p:nvPr/>
        </p:nvCxnSpPr>
        <p:spPr>
          <a:xfrm flipV="1">
            <a:off x="2795699" y="3848025"/>
            <a:ext cx="399288" cy="28914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1" idx="1"/>
          </p:cNvCxnSpPr>
          <p:nvPr/>
        </p:nvCxnSpPr>
        <p:spPr>
          <a:xfrm>
            <a:off x="2816088" y="4923294"/>
            <a:ext cx="378899" cy="4007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5" name="Picture 3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49" y="3577167"/>
            <a:ext cx="292100" cy="228600"/>
          </a:xfrm>
          <a:prstGeom prst="rect">
            <a:avLst/>
          </a:prstGeom>
        </p:spPr>
      </p:pic>
      <p:pic>
        <p:nvPicPr>
          <p:cNvPr id="36" name="Picture 3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650" y="5444067"/>
            <a:ext cx="266700" cy="304800"/>
          </a:xfrm>
          <a:prstGeom prst="rect">
            <a:avLst/>
          </a:prstGeom>
        </p:spPr>
      </p:pic>
      <p:pic>
        <p:nvPicPr>
          <p:cNvPr id="37" name="Picture 36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33" y="5469467"/>
            <a:ext cx="304800" cy="228600"/>
          </a:xfrm>
          <a:prstGeom prst="rect">
            <a:avLst/>
          </a:prstGeom>
        </p:spPr>
      </p:pic>
      <p:pic>
        <p:nvPicPr>
          <p:cNvPr id="38" name="Picture 3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400" y="3445933"/>
            <a:ext cx="279400" cy="304800"/>
          </a:xfrm>
          <a:prstGeom prst="rect">
            <a:avLst/>
          </a:prstGeom>
        </p:spPr>
      </p:pic>
      <p:pic>
        <p:nvPicPr>
          <p:cNvPr id="39" name="Picture 38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633" y="3845983"/>
            <a:ext cx="304800" cy="241300"/>
          </a:xfrm>
          <a:prstGeom prst="rect">
            <a:avLst/>
          </a:prstGeom>
        </p:spPr>
      </p:pic>
      <p:pic>
        <p:nvPicPr>
          <p:cNvPr id="40" name="Picture 39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200" y="3740150"/>
            <a:ext cx="279400" cy="3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07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389467" y="855141"/>
            <a:ext cx="8229600" cy="3378199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000000"/>
                </a:solidFill>
              </a:rPr>
              <a:t>Embed an expander on a subset of terminals into G.</a:t>
            </a:r>
          </a:p>
          <a:p>
            <a:pPr marL="857250" lvl="1" indent="-457200"/>
            <a:r>
              <a:rPr lang="en-US" dirty="0"/>
              <a:t>e</a:t>
            </a:r>
            <a:r>
              <a:rPr lang="en-US" dirty="0" smtClean="0"/>
              <a:t>xpander</a:t>
            </a:r>
            <a:r>
              <a:rPr lang="en-US" dirty="0" smtClean="0">
                <a:solidFill>
                  <a:srgbClr val="000000"/>
                </a:solidFill>
              </a:rPr>
              <a:t> vertices           terminals</a:t>
            </a:r>
          </a:p>
          <a:p>
            <a:pPr marL="857250" lvl="1" indent="-457200"/>
            <a:r>
              <a:rPr lang="en-US" dirty="0" smtClean="0">
                <a:solidFill>
                  <a:srgbClr val="000000"/>
                </a:solidFill>
              </a:rPr>
              <a:t>expander edges            paths in 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000000"/>
                </a:solidFill>
              </a:rPr>
              <a:t>Route a subset of the demand pairs in the expander</a:t>
            </a:r>
          </a:p>
          <a:p>
            <a:pPr marL="857250" lvl="1" indent="-457200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745066" y="4097865"/>
            <a:ext cx="4097869" cy="243840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51" y="5022848"/>
            <a:ext cx="266700" cy="266700"/>
          </a:xfrm>
          <a:prstGeom prst="rect">
            <a:avLst/>
          </a:prstGeom>
        </p:spPr>
      </p:pic>
      <p:sp>
        <p:nvSpPr>
          <p:cNvPr id="7" name="Oval 6"/>
          <p:cNvSpPr>
            <a:spLocks noChangeAspect="1"/>
          </p:cNvSpPr>
          <p:nvPr/>
        </p:nvSpPr>
        <p:spPr>
          <a:xfrm>
            <a:off x="1119054" y="553766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897987" y="606259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1322254" y="4792593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2389054" y="426766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371188" y="604566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4268654" y="4995793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615" y="4559299"/>
            <a:ext cx="292100" cy="228600"/>
          </a:xfrm>
          <a:prstGeom prst="rect">
            <a:avLst/>
          </a:prstGeom>
        </p:spPr>
      </p:pic>
      <p:pic>
        <p:nvPicPr>
          <p:cNvPr id="15" name="Picture 14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384" y="4631267"/>
            <a:ext cx="266700" cy="304800"/>
          </a:xfrm>
          <a:prstGeom prst="rect">
            <a:avLst/>
          </a:prstGeom>
        </p:spPr>
      </p:pic>
      <p:pic>
        <p:nvPicPr>
          <p:cNvPr id="16" name="Picture 15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33" y="5240867"/>
            <a:ext cx="304800" cy="228600"/>
          </a:xfrm>
          <a:prstGeom prst="rect">
            <a:avLst/>
          </a:prstGeom>
        </p:spPr>
      </p:pic>
      <p:pic>
        <p:nvPicPr>
          <p:cNvPr id="17" name="Picture 16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133" y="5664199"/>
            <a:ext cx="279400" cy="304800"/>
          </a:xfrm>
          <a:prstGeom prst="rect">
            <a:avLst/>
          </a:prstGeom>
        </p:spPr>
      </p:pic>
      <p:pic>
        <p:nvPicPr>
          <p:cNvPr id="18" name="Picture 17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499" y="6047315"/>
            <a:ext cx="304800" cy="241300"/>
          </a:xfrm>
          <a:prstGeom prst="rect">
            <a:avLst/>
          </a:prstGeom>
        </p:spPr>
      </p:pic>
      <p:pic>
        <p:nvPicPr>
          <p:cNvPr id="19" name="Picture 18" descr="latex-image-1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666" y="4112684"/>
            <a:ext cx="279400" cy="317500"/>
          </a:xfrm>
          <a:prstGeom prst="rect">
            <a:avLst/>
          </a:prstGeom>
        </p:spPr>
      </p:pic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474134" y="71442"/>
            <a:ext cx="8229600" cy="1143000"/>
          </a:xfrm>
        </p:spPr>
        <p:txBody>
          <a:bodyPr/>
          <a:lstStyle/>
          <a:p>
            <a:r>
              <a:rPr lang="en-US" dirty="0" smtClean="0"/>
              <a:t>High-</a:t>
            </a:r>
            <a:r>
              <a:rPr lang="en-US" dirty="0"/>
              <a:t>Level Plan [CKS ‘04]</a:t>
            </a:r>
          </a:p>
        </p:txBody>
      </p:sp>
      <p:sp>
        <p:nvSpPr>
          <p:cNvPr id="2" name="Right Arrow 1"/>
          <p:cNvSpPr/>
          <p:nvPr/>
        </p:nvSpPr>
        <p:spPr>
          <a:xfrm>
            <a:off x="3979333" y="2099741"/>
            <a:ext cx="711200" cy="254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3759200" y="2590808"/>
            <a:ext cx="711200" cy="254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>
            <a:stCxn id="9" idx="6"/>
          </p:cNvCxnSpPr>
          <p:nvPr/>
        </p:nvCxnSpPr>
        <p:spPr>
          <a:xfrm flipV="1">
            <a:off x="1505134" y="4428067"/>
            <a:ext cx="924799" cy="4559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12" idx="2"/>
          </p:cNvCxnSpPr>
          <p:nvPr/>
        </p:nvCxnSpPr>
        <p:spPr>
          <a:xfrm flipH="1" flipV="1">
            <a:off x="2540000" y="4419601"/>
            <a:ext cx="1728654" cy="6676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endCxn id="11" idx="6"/>
          </p:cNvCxnSpPr>
          <p:nvPr/>
        </p:nvCxnSpPr>
        <p:spPr>
          <a:xfrm flipH="1">
            <a:off x="3554068" y="5207000"/>
            <a:ext cx="780865" cy="9301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11" idx="2"/>
          </p:cNvCxnSpPr>
          <p:nvPr/>
        </p:nvCxnSpPr>
        <p:spPr>
          <a:xfrm flipH="1" flipV="1">
            <a:off x="2531533" y="4436533"/>
            <a:ext cx="839655" cy="17005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9" idx="4"/>
            <a:endCxn id="7" idx="0"/>
          </p:cNvCxnSpPr>
          <p:nvPr/>
        </p:nvCxnSpPr>
        <p:spPr>
          <a:xfrm flipH="1">
            <a:off x="1210494" y="4975473"/>
            <a:ext cx="203200" cy="5621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11" idx="2"/>
          </p:cNvCxnSpPr>
          <p:nvPr/>
        </p:nvCxnSpPr>
        <p:spPr>
          <a:xfrm flipH="1" flipV="1">
            <a:off x="1285002" y="5668970"/>
            <a:ext cx="2086186" cy="46813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12" idx="3"/>
          </p:cNvCxnSpPr>
          <p:nvPr/>
        </p:nvCxnSpPr>
        <p:spPr>
          <a:xfrm flipH="1">
            <a:off x="1303868" y="5151891"/>
            <a:ext cx="2991568" cy="42764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ular Callout 52"/>
          <p:cNvSpPr/>
          <p:nvPr/>
        </p:nvSpPr>
        <p:spPr>
          <a:xfrm>
            <a:off x="3556000" y="3064933"/>
            <a:ext cx="3725333" cy="999066"/>
          </a:xfrm>
          <a:prstGeom prst="wedgeRoundRectCallout">
            <a:avLst>
              <a:gd name="adj1" fmla="val -28158"/>
              <a:gd name="adj2" fmla="val -68959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 Embedding </a:t>
            </a:r>
            <a:r>
              <a:rPr lang="en-US" sz="2400" dirty="0" smtClean="0">
                <a:solidFill>
                  <a:srgbClr val="A90B0F"/>
                </a:solidFill>
              </a:rPr>
              <a:t>congestion</a:t>
            </a:r>
            <a:r>
              <a:rPr lang="en-US" sz="2400" dirty="0" smtClean="0">
                <a:solidFill>
                  <a:schemeClr val="tx1"/>
                </a:solidFill>
              </a:rPr>
              <a:t>: max load on any edge of 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0" name="Rounded Rectangular Callout 29"/>
          <p:cNvSpPr/>
          <p:nvPr/>
        </p:nvSpPr>
        <p:spPr>
          <a:xfrm>
            <a:off x="2726268" y="1507066"/>
            <a:ext cx="1811866" cy="592667"/>
          </a:xfrm>
          <a:prstGeom prst="wedgeRoundRectCallout">
            <a:avLst>
              <a:gd name="adj1" fmla="val -28158"/>
              <a:gd name="adj2" fmla="val -68959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 Crossbar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41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9" grpId="0" animBg="1"/>
      <p:bldP spid="53" grpId="0" animBg="1"/>
      <p:bldP spid="53" grpId="1" animBg="1"/>
      <p:bldP spid="30" grpId="0" animBg="1"/>
      <p:bldP spid="30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745066" y="4097865"/>
            <a:ext cx="4097869" cy="243840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51" y="5022848"/>
            <a:ext cx="266700" cy="266700"/>
          </a:xfrm>
          <a:prstGeom prst="rect">
            <a:avLst/>
          </a:prstGeom>
        </p:spPr>
      </p:pic>
      <p:sp>
        <p:nvSpPr>
          <p:cNvPr id="7" name="Oval 6"/>
          <p:cNvSpPr>
            <a:spLocks noChangeAspect="1"/>
          </p:cNvSpPr>
          <p:nvPr/>
        </p:nvSpPr>
        <p:spPr>
          <a:xfrm>
            <a:off x="1119054" y="553766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897987" y="606259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1322254" y="4792593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2389054" y="426766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371188" y="604566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4268654" y="4995793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615" y="4559299"/>
            <a:ext cx="292100" cy="228600"/>
          </a:xfrm>
          <a:prstGeom prst="rect">
            <a:avLst/>
          </a:prstGeom>
        </p:spPr>
      </p:pic>
      <p:pic>
        <p:nvPicPr>
          <p:cNvPr id="15" name="Picture 14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384" y="4631267"/>
            <a:ext cx="266700" cy="304800"/>
          </a:xfrm>
          <a:prstGeom prst="rect">
            <a:avLst/>
          </a:prstGeom>
        </p:spPr>
      </p:pic>
      <p:pic>
        <p:nvPicPr>
          <p:cNvPr id="16" name="Picture 15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33" y="5240867"/>
            <a:ext cx="304800" cy="228600"/>
          </a:xfrm>
          <a:prstGeom prst="rect">
            <a:avLst/>
          </a:prstGeom>
        </p:spPr>
      </p:pic>
      <p:pic>
        <p:nvPicPr>
          <p:cNvPr id="17" name="Picture 16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133" y="5664199"/>
            <a:ext cx="279400" cy="304800"/>
          </a:xfrm>
          <a:prstGeom prst="rect">
            <a:avLst/>
          </a:prstGeom>
        </p:spPr>
      </p:pic>
      <p:pic>
        <p:nvPicPr>
          <p:cNvPr id="18" name="Picture 17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499" y="6047315"/>
            <a:ext cx="304800" cy="241300"/>
          </a:xfrm>
          <a:prstGeom prst="rect">
            <a:avLst/>
          </a:prstGeom>
        </p:spPr>
      </p:pic>
      <p:pic>
        <p:nvPicPr>
          <p:cNvPr id="19" name="Picture 18" descr="latex-image-1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666" y="4112684"/>
            <a:ext cx="279400" cy="317500"/>
          </a:xfrm>
          <a:prstGeom prst="rect">
            <a:avLst/>
          </a:prstGeom>
        </p:spPr>
      </p:pic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474134" y="71442"/>
            <a:ext cx="8229600" cy="1143000"/>
          </a:xfrm>
        </p:spPr>
        <p:txBody>
          <a:bodyPr/>
          <a:lstStyle/>
          <a:p>
            <a:r>
              <a:rPr lang="en-US" dirty="0" smtClean="0"/>
              <a:t>Goal</a:t>
            </a:r>
            <a:endParaRPr lang="en-US" dirty="0"/>
          </a:p>
        </p:txBody>
      </p:sp>
      <p:cxnSp>
        <p:nvCxnSpPr>
          <p:cNvPr id="31" name="Straight Connector 30"/>
          <p:cNvCxnSpPr>
            <a:stCxn id="9" idx="6"/>
          </p:cNvCxnSpPr>
          <p:nvPr/>
        </p:nvCxnSpPr>
        <p:spPr>
          <a:xfrm flipV="1">
            <a:off x="1505134" y="4428067"/>
            <a:ext cx="924799" cy="4559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12" idx="2"/>
          </p:cNvCxnSpPr>
          <p:nvPr/>
        </p:nvCxnSpPr>
        <p:spPr>
          <a:xfrm flipH="1" flipV="1">
            <a:off x="2540000" y="4419601"/>
            <a:ext cx="1728654" cy="6676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endCxn id="11" idx="6"/>
          </p:cNvCxnSpPr>
          <p:nvPr/>
        </p:nvCxnSpPr>
        <p:spPr>
          <a:xfrm flipH="1">
            <a:off x="3554068" y="5207000"/>
            <a:ext cx="780865" cy="9301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11" idx="2"/>
          </p:cNvCxnSpPr>
          <p:nvPr/>
        </p:nvCxnSpPr>
        <p:spPr>
          <a:xfrm flipH="1" flipV="1">
            <a:off x="2531533" y="4436533"/>
            <a:ext cx="839655" cy="17005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9" idx="4"/>
            <a:endCxn id="7" idx="0"/>
          </p:cNvCxnSpPr>
          <p:nvPr/>
        </p:nvCxnSpPr>
        <p:spPr>
          <a:xfrm flipH="1">
            <a:off x="1210494" y="4975473"/>
            <a:ext cx="203200" cy="5621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11" idx="2"/>
          </p:cNvCxnSpPr>
          <p:nvPr/>
        </p:nvCxnSpPr>
        <p:spPr>
          <a:xfrm flipH="1" flipV="1">
            <a:off x="1285002" y="5668970"/>
            <a:ext cx="2086186" cy="46813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12" idx="3"/>
          </p:cNvCxnSpPr>
          <p:nvPr/>
        </p:nvCxnSpPr>
        <p:spPr>
          <a:xfrm flipH="1">
            <a:off x="1303868" y="5151891"/>
            <a:ext cx="2991568" cy="42764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414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Embed an expander over a subset of terminals into G.</a:t>
            </a:r>
          </a:p>
          <a:p>
            <a:r>
              <a:rPr lang="en-US" dirty="0" smtClean="0"/>
              <a:t>Include </a:t>
            </a:r>
            <a:r>
              <a:rPr lang="en-US" dirty="0" err="1" smtClean="0"/>
              <a:t>polylog</a:t>
            </a:r>
            <a:r>
              <a:rPr lang="en-US" dirty="0" smtClean="0"/>
              <a:t>(k)-fraction of the terminals</a:t>
            </a:r>
          </a:p>
          <a:p>
            <a:r>
              <a:rPr lang="en-US" dirty="0" smtClean="0"/>
              <a:t>Constant congestion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258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roup 119"/>
          <p:cNvGrpSpPr/>
          <p:nvPr/>
        </p:nvGrpSpPr>
        <p:grpSpPr>
          <a:xfrm>
            <a:off x="6519332" y="4555067"/>
            <a:ext cx="2421469" cy="1947333"/>
            <a:chOff x="6519332" y="4555067"/>
            <a:chExt cx="2421469" cy="1947333"/>
          </a:xfrm>
        </p:grpSpPr>
        <p:grpSp>
          <p:nvGrpSpPr>
            <p:cNvPr id="117" name="Group 116"/>
            <p:cNvGrpSpPr/>
            <p:nvPr/>
          </p:nvGrpSpPr>
          <p:grpSpPr>
            <a:xfrm>
              <a:off x="7992534" y="4555067"/>
              <a:ext cx="948267" cy="1930400"/>
              <a:chOff x="7992534" y="4555067"/>
              <a:chExt cx="948267" cy="1930400"/>
            </a:xfrm>
          </p:grpSpPr>
          <p:sp>
            <p:nvSpPr>
              <p:cNvPr id="43" name="Oval 42"/>
              <p:cNvSpPr/>
              <p:nvPr/>
            </p:nvSpPr>
            <p:spPr>
              <a:xfrm>
                <a:off x="7992534" y="4555067"/>
                <a:ext cx="948267" cy="19304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0" name="Group 49"/>
              <p:cNvGrpSpPr/>
              <p:nvPr/>
            </p:nvGrpSpPr>
            <p:grpSpPr>
              <a:xfrm>
                <a:off x="8349587" y="5148194"/>
                <a:ext cx="182880" cy="1029547"/>
                <a:chOff x="848121" y="5148194"/>
                <a:chExt cx="182880" cy="1029547"/>
              </a:xfrm>
            </p:grpSpPr>
            <p:sp>
              <p:nvSpPr>
                <p:cNvPr id="51" name="Oval 50"/>
                <p:cNvSpPr>
                  <a:spLocks noChangeAspect="1"/>
                </p:cNvSpPr>
                <p:nvPr/>
              </p:nvSpPr>
              <p:spPr>
                <a:xfrm>
                  <a:off x="848121" y="5148194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Oval 51"/>
                <p:cNvSpPr>
                  <a:spLocks noChangeAspect="1"/>
                </p:cNvSpPr>
                <p:nvPr/>
              </p:nvSpPr>
              <p:spPr>
                <a:xfrm>
                  <a:off x="848121" y="5571528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Oval 52"/>
                <p:cNvSpPr>
                  <a:spLocks noChangeAspect="1"/>
                </p:cNvSpPr>
                <p:nvPr/>
              </p:nvSpPr>
              <p:spPr>
                <a:xfrm>
                  <a:off x="848121" y="5994861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10" name="Picture 109" descr="latex-image-1.pdf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35950" y="4679950"/>
                <a:ext cx="393700" cy="317500"/>
              </a:xfrm>
              <a:prstGeom prst="rect">
                <a:avLst/>
              </a:prstGeom>
            </p:spPr>
          </p:pic>
        </p:grpSp>
        <p:grpSp>
          <p:nvGrpSpPr>
            <p:cNvPr id="116" name="Group 115"/>
            <p:cNvGrpSpPr/>
            <p:nvPr/>
          </p:nvGrpSpPr>
          <p:grpSpPr>
            <a:xfrm>
              <a:off x="6519332" y="4572000"/>
              <a:ext cx="948267" cy="1930400"/>
              <a:chOff x="6519332" y="4572000"/>
              <a:chExt cx="948267" cy="1930400"/>
            </a:xfrm>
          </p:grpSpPr>
          <p:sp>
            <p:nvSpPr>
              <p:cNvPr id="42" name="Oval 41"/>
              <p:cNvSpPr/>
              <p:nvPr/>
            </p:nvSpPr>
            <p:spPr>
              <a:xfrm>
                <a:off x="6519332" y="4572000"/>
                <a:ext cx="948267" cy="19304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9" name="Group 48"/>
              <p:cNvGrpSpPr/>
              <p:nvPr/>
            </p:nvGrpSpPr>
            <p:grpSpPr>
              <a:xfrm>
                <a:off x="6876387" y="5148194"/>
                <a:ext cx="182880" cy="1029547"/>
                <a:chOff x="848121" y="5148194"/>
                <a:chExt cx="182880" cy="1029547"/>
              </a:xfrm>
            </p:grpSpPr>
            <p:sp>
              <p:nvSpPr>
                <p:cNvPr id="54" name="Oval 53"/>
                <p:cNvSpPr>
                  <a:spLocks noChangeAspect="1"/>
                </p:cNvSpPr>
                <p:nvPr/>
              </p:nvSpPr>
              <p:spPr>
                <a:xfrm>
                  <a:off x="848121" y="5148194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Oval 54"/>
                <p:cNvSpPr>
                  <a:spLocks noChangeAspect="1"/>
                </p:cNvSpPr>
                <p:nvPr/>
              </p:nvSpPr>
              <p:spPr>
                <a:xfrm>
                  <a:off x="848121" y="5571528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Oval 55"/>
                <p:cNvSpPr>
                  <a:spLocks noChangeAspect="1"/>
                </p:cNvSpPr>
                <p:nvPr/>
              </p:nvSpPr>
              <p:spPr>
                <a:xfrm>
                  <a:off x="848121" y="5994861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11" name="Picture 110" descr="latex-image-1.pdf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00850" y="4679950"/>
                <a:ext cx="393700" cy="330200"/>
              </a:xfrm>
              <a:prstGeom prst="rect">
                <a:avLst/>
              </a:prstGeom>
            </p:spPr>
          </p:pic>
        </p:grpSp>
      </p:grpSp>
      <p:grpSp>
        <p:nvGrpSpPr>
          <p:cNvPr id="119" name="Group 118"/>
          <p:cNvGrpSpPr/>
          <p:nvPr/>
        </p:nvGrpSpPr>
        <p:grpSpPr>
          <a:xfrm>
            <a:off x="3369732" y="4555067"/>
            <a:ext cx="2421469" cy="1947333"/>
            <a:chOff x="3369732" y="4555067"/>
            <a:chExt cx="2421469" cy="1947333"/>
          </a:xfrm>
        </p:grpSpPr>
        <p:grpSp>
          <p:nvGrpSpPr>
            <p:cNvPr id="115" name="Group 114"/>
            <p:cNvGrpSpPr/>
            <p:nvPr/>
          </p:nvGrpSpPr>
          <p:grpSpPr>
            <a:xfrm>
              <a:off x="4842934" y="4555067"/>
              <a:ext cx="948267" cy="1930400"/>
              <a:chOff x="4842934" y="4555067"/>
              <a:chExt cx="948267" cy="1930400"/>
            </a:xfrm>
          </p:grpSpPr>
          <p:sp>
            <p:nvSpPr>
              <p:cNvPr id="59" name="Oval 58"/>
              <p:cNvSpPr/>
              <p:nvPr/>
            </p:nvSpPr>
            <p:spPr>
              <a:xfrm>
                <a:off x="4842934" y="4555067"/>
                <a:ext cx="948267" cy="19304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6" name="Group 65"/>
              <p:cNvGrpSpPr/>
              <p:nvPr/>
            </p:nvGrpSpPr>
            <p:grpSpPr>
              <a:xfrm>
                <a:off x="5199987" y="5148194"/>
                <a:ext cx="182880" cy="1029547"/>
                <a:chOff x="848121" y="5148194"/>
                <a:chExt cx="182880" cy="1029547"/>
              </a:xfrm>
            </p:grpSpPr>
            <p:sp>
              <p:nvSpPr>
                <p:cNvPr id="67" name="Oval 66"/>
                <p:cNvSpPr>
                  <a:spLocks noChangeAspect="1"/>
                </p:cNvSpPr>
                <p:nvPr/>
              </p:nvSpPr>
              <p:spPr>
                <a:xfrm>
                  <a:off x="848121" y="5148194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Oval 67"/>
                <p:cNvSpPr>
                  <a:spLocks noChangeAspect="1"/>
                </p:cNvSpPr>
                <p:nvPr/>
              </p:nvSpPr>
              <p:spPr>
                <a:xfrm>
                  <a:off x="848121" y="5571528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Oval 68"/>
                <p:cNvSpPr>
                  <a:spLocks noChangeAspect="1"/>
                </p:cNvSpPr>
                <p:nvPr/>
              </p:nvSpPr>
              <p:spPr>
                <a:xfrm>
                  <a:off x="848121" y="5994861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09" name="Picture 108" descr="latex-image-1.pdf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37150" y="4679950"/>
                <a:ext cx="393700" cy="304800"/>
              </a:xfrm>
              <a:prstGeom prst="rect">
                <a:avLst/>
              </a:prstGeom>
            </p:spPr>
          </p:pic>
        </p:grpSp>
        <p:grpSp>
          <p:nvGrpSpPr>
            <p:cNvPr id="114" name="Group 113"/>
            <p:cNvGrpSpPr/>
            <p:nvPr/>
          </p:nvGrpSpPr>
          <p:grpSpPr>
            <a:xfrm>
              <a:off x="3369732" y="4572000"/>
              <a:ext cx="948267" cy="1930400"/>
              <a:chOff x="3369732" y="4572000"/>
              <a:chExt cx="948267" cy="1930400"/>
            </a:xfrm>
          </p:grpSpPr>
          <p:sp>
            <p:nvSpPr>
              <p:cNvPr id="58" name="Oval 57"/>
              <p:cNvSpPr/>
              <p:nvPr/>
            </p:nvSpPr>
            <p:spPr>
              <a:xfrm>
                <a:off x="3369732" y="4572000"/>
                <a:ext cx="948267" cy="19304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5" name="Group 64"/>
              <p:cNvGrpSpPr/>
              <p:nvPr/>
            </p:nvGrpSpPr>
            <p:grpSpPr>
              <a:xfrm>
                <a:off x="3726787" y="5148194"/>
                <a:ext cx="182880" cy="1029547"/>
                <a:chOff x="848121" y="5148194"/>
                <a:chExt cx="182880" cy="1029547"/>
              </a:xfrm>
            </p:grpSpPr>
            <p:sp>
              <p:nvSpPr>
                <p:cNvPr id="70" name="Oval 69"/>
                <p:cNvSpPr>
                  <a:spLocks noChangeAspect="1"/>
                </p:cNvSpPr>
                <p:nvPr/>
              </p:nvSpPr>
              <p:spPr>
                <a:xfrm>
                  <a:off x="848121" y="5148194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Oval 70"/>
                <p:cNvSpPr>
                  <a:spLocks noChangeAspect="1"/>
                </p:cNvSpPr>
                <p:nvPr/>
              </p:nvSpPr>
              <p:spPr>
                <a:xfrm>
                  <a:off x="848121" y="5571528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Oval 71"/>
                <p:cNvSpPr>
                  <a:spLocks noChangeAspect="1"/>
                </p:cNvSpPr>
                <p:nvPr/>
              </p:nvSpPr>
              <p:spPr>
                <a:xfrm>
                  <a:off x="848121" y="5994861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08" name="Picture 107" descr="latex-image-1.pdf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63950" y="4679950"/>
                <a:ext cx="393700" cy="317500"/>
              </a:xfrm>
              <a:prstGeom prst="rect">
                <a:avLst/>
              </a:prstGeom>
            </p:spPr>
          </p:pic>
        </p:grpSp>
      </p:grpSp>
      <p:grpSp>
        <p:nvGrpSpPr>
          <p:cNvPr id="118" name="Group 117"/>
          <p:cNvGrpSpPr/>
          <p:nvPr/>
        </p:nvGrpSpPr>
        <p:grpSpPr>
          <a:xfrm>
            <a:off x="220132" y="4555067"/>
            <a:ext cx="2421469" cy="1947333"/>
            <a:chOff x="220132" y="4555067"/>
            <a:chExt cx="2421469" cy="1947333"/>
          </a:xfrm>
        </p:grpSpPr>
        <p:grpSp>
          <p:nvGrpSpPr>
            <p:cNvPr id="113" name="Group 112"/>
            <p:cNvGrpSpPr/>
            <p:nvPr/>
          </p:nvGrpSpPr>
          <p:grpSpPr>
            <a:xfrm>
              <a:off x="1693334" y="4555067"/>
              <a:ext cx="948267" cy="1930400"/>
              <a:chOff x="1693334" y="4555067"/>
              <a:chExt cx="948267" cy="1930400"/>
            </a:xfrm>
          </p:grpSpPr>
          <p:sp>
            <p:nvSpPr>
              <p:cNvPr id="21" name="Oval 20"/>
              <p:cNvSpPr/>
              <p:nvPr/>
            </p:nvSpPr>
            <p:spPr>
              <a:xfrm>
                <a:off x="1693334" y="4555067"/>
                <a:ext cx="948267" cy="19304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1" name="Group 30"/>
              <p:cNvGrpSpPr/>
              <p:nvPr/>
            </p:nvGrpSpPr>
            <p:grpSpPr>
              <a:xfrm>
                <a:off x="2050387" y="5148194"/>
                <a:ext cx="182880" cy="1029547"/>
                <a:chOff x="848121" y="5148194"/>
                <a:chExt cx="182880" cy="1029547"/>
              </a:xfrm>
            </p:grpSpPr>
            <p:sp>
              <p:nvSpPr>
                <p:cNvPr id="32" name="Oval 31"/>
                <p:cNvSpPr>
                  <a:spLocks noChangeAspect="1"/>
                </p:cNvSpPr>
                <p:nvPr/>
              </p:nvSpPr>
              <p:spPr>
                <a:xfrm>
                  <a:off x="848121" y="5148194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Oval 32"/>
                <p:cNvSpPr>
                  <a:spLocks noChangeAspect="1"/>
                </p:cNvSpPr>
                <p:nvPr/>
              </p:nvSpPr>
              <p:spPr>
                <a:xfrm>
                  <a:off x="848121" y="5571528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Oval 33"/>
                <p:cNvSpPr>
                  <a:spLocks noChangeAspect="1"/>
                </p:cNvSpPr>
                <p:nvPr/>
              </p:nvSpPr>
              <p:spPr>
                <a:xfrm>
                  <a:off x="848121" y="5994861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07" name="Picture 106" descr="latex-image-1.pdf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38350" y="4679950"/>
                <a:ext cx="393700" cy="304800"/>
              </a:xfrm>
              <a:prstGeom prst="rect">
                <a:avLst/>
              </a:prstGeom>
            </p:spPr>
          </p:pic>
        </p:grpSp>
        <p:grpSp>
          <p:nvGrpSpPr>
            <p:cNvPr id="112" name="Group 111"/>
            <p:cNvGrpSpPr/>
            <p:nvPr/>
          </p:nvGrpSpPr>
          <p:grpSpPr>
            <a:xfrm>
              <a:off x="220132" y="4572000"/>
              <a:ext cx="948267" cy="1930400"/>
              <a:chOff x="220132" y="4572000"/>
              <a:chExt cx="948267" cy="1930400"/>
            </a:xfrm>
          </p:grpSpPr>
          <p:sp>
            <p:nvSpPr>
              <p:cNvPr id="20" name="Oval 19"/>
              <p:cNvSpPr/>
              <p:nvPr/>
            </p:nvSpPr>
            <p:spPr>
              <a:xfrm>
                <a:off x="220132" y="4572000"/>
                <a:ext cx="948267" cy="19304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0" name="Group 29"/>
              <p:cNvGrpSpPr/>
              <p:nvPr/>
            </p:nvGrpSpPr>
            <p:grpSpPr>
              <a:xfrm>
                <a:off x="577187" y="5148194"/>
                <a:ext cx="182880" cy="1029547"/>
                <a:chOff x="848121" y="5148194"/>
                <a:chExt cx="182880" cy="1029547"/>
              </a:xfrm>
            </p:grpSpPr>
            <p:sp>
              <p:nvSpPr>
                <p:cNvPr id="27" name="Oval 26"/>
                <p:cNvSpPr>
                  <a:spLocks noChangeAspect="1"/>
                </p:cNvSpPr>
                <p:nvPr/>
              </p:nvSpPr>
              <p:spPr>
                <a:xfrm>
                  <a:off x="848121" y="5148194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Oval 27"/>
                <p:cNvSpPr>
                  <a:spLocks noChangeAspect="1"/>
                </p:cNvSpPr>
                <p:nvPr/>
              </p:nvSpPr>
              <p:spPr>
                <a:xfrm>
                  <a:off x="848121" y="5571528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Oval 28"/>
                <p:cNvSpPr>
                  <a:spLocks noChangeAspect="1"/>
                </p:cNvSpPr>
                <p:nvPr/>
              </p:nvSpPr>
              <p:spPr>
                <a:xfrm>
                  <a:off x="848121" y="5994861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06" name="Picture 105" descr="latex-image-1.pdf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8000" y="4679950"/>
                <a:ext cx="381000" cy="317500"/>
              </a:xfrm>
              <a:prstGeom prst="rect">
                <a:avLst/>
              </a:prstGeom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Cut-Matching Game [</a:t>
            </a:r>
            <a:r>
              <a:rPr lang="en-US" dirty="0" err="1" smtClean="0"/>
              <a:t>Khandekar</a:t>
            </a:r>
            <a:r>
              <a:rPr lang="en-US" dirty="0" smtClean="0"/>
              <a:t>, </a:t>
            </a:r>
            <a:r>
              <a:rPr lang="en-US" dirty="0" err="1" smtClean="0"/>
              <a:t>Rao</a:t>
            </a:r>
            <a:r>
              <a:rPr lang="en-US" dirty="0" smtClean="0"/>
              <a:t>, </a:t>
            </a:r>
            <a:r>
              <a:rPr lang="en-US" dirty="0" err="1" smtClean="0"/>
              <a:t>Vazirani</a:t>
            </a:r>
            <a:r>
              <a:rPr lang="en-US" dirty="0" smtClean="0"/>
              <a:t> </a:t>
            </a:r>
            <a:r>
              <a:rPr lang="fr-FR" dirty="0" smtClean="0"/>
              <a:t>’</a:t>
            </a:r>
            <a:r>
              <a:rPr lang="en-US" dirty="0" smtClean="0"/>
              <a:t>06]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78800" cy="136313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A90B0F"/>
                </a:solidFill>
              </a:rPr>
              <a:t>Cut Player</a:t>
            </a:r>
            <a:r>
              <a:rPr lang="en-US" dirty="0" smtClean="0"/>
              <a:t>: wants to build an expander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A90B0F"/>
                </a:solidFill>
              </a:rPr>
              <a:t>Matching Player</a:t>
            </a:r>
            <a:r>
              <a:rPr lang="en-US" dirty="0" smtClean="0"/>
              <a:t>: wants to delay its construction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55600" y="2810932"/>
            <a:ext cx="3437468" cy="149013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1017454" y="37427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2016521" y="391206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1389987" y="324612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2321320" y="2963793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201855" y="324612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3032521" y="37935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1" name="Group 120"/>
          <p:cNvGrpSpPr/>
          <p:nvPr/>
        </p:nvGrpSpPr>
        <p:grpSpPr>
          <a:xfrm>
            <a:off x="745052" y="5239634"/>
            <a:ext cx="1305335" cy="846667"/>
            <a:chOff x="745052" y="5239634"/>
            <a:chExt cx="1305335" cy="846667"/>
          </a:xfrm>
        </p:grpSpPr>
        <p:cxnSp>
          <p:nvCxnSpPr>
            <p:cNvPr id="22" name="Straight Connector 21"/>
            <p:cNvCxnSpPr>
              <a:endCxn id="32" idx="2"/>
            </p:cNvCxnSpPr>
            <p:nvPr/>
          </p:nvCxnSpPr>
          <p:spPr>
            <a:xfrm flipV="1">
              <a:off x="745052" y="5239634"/>
              <a:ext cx="1305335" cy="449964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endCxn id="34" idx="2"/>
            </p:cNvCxnSpPr>
            <p:nvPr/>
          </p:nvCxnSpPr>
          <p:spPr>
            <a:xfrm>
              <a:off x="761986" y="6079063"/>
              <a:ext cx="1288401" cy="7238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27" idx="6"/>
              <a:endCxn id="33" idx="2"/>
            </p:cNvCxnSpPr>
            <p:nvPr/>
          </p:nvCxnSpPr>
          <p:spPr>
            <a:xfrm>
              <a:off x="760067" y="5239634"/>
              <a:ext cx="1290320" cy="423334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3" name="Group 122"/>
          <p:cNvGrpSpPr/>
          <p:nvPr/>
        </p:nvGrpSpPr>
        <p:grpSpPr>
          <a:xfrm>
            <a:off x="7044252" y="5239634"/>
            <a:ext cx="1332117" cy="839429"/>
            <a:chOff x="7044252" y="5239634"/>
            <a:chExt cx="1332117" cy="839429"/>
          </a:xfrm>
        </p:grpSpPr>
        <p:cxnSp>
          <p:nvCxnSpPr>
            <p:cNvPr id="44" name="Straight Connector 43"/>
            <p:cNvCxnSpPr>
              <a:endCxn id="53" idx="1"/>
            </p:cNvCxnSpPr>
            <p:nvPr/>
          </p:nvCxnSpPr>
          <p:spPr>
            <a:xfrm>
              <a:off x="7044252" y="5689598"/>
              <a:ext cx="1332117" cy="332045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>
              <a:endCxn id="52" idx="2"/>
            </p:cNvCxnSpPr>
            <p:nvPr/>
          </p:nvCxnSpPr>
          <p:spPr>
            <a:xfrm flipV="1">
              <a:off x="7061186" y="5662968"/>
              <a:ext cx="1288401" cy="416095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>
              <a:stCxn id="54" idx="6"/>
              <a:endCxn id="51" idx="2"/>
            </p:cNvCxnSpPr>
            <p:nvPr/>
          </p:nvCxnSpPr>
          <p:spPr>
            <a:xfrm>
              <a:off x="7059267" y="5239634"/>
              <a:ext cx="1290320" cy="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2" name="Group 121"/>
          <p:cNvGrpSpPr/>
          <p:nvPr/>
        </p:nvGrpSpPr>
        <p:grpSpPr>
          <a:xfrm>
            <a:off x="3882885" y="5239634"/>
            <a:ext cx="1317102" cy="846667"/>
            <a:chOff x="3882885" y="5239634"/>
            <a:chExt cx="1317102" cy="846667"/>
          </a:xfrm>
        </p:grpSpPr>
        <p:cxnSp>
          <p:nvCxnSpPr>
            <p:cNvPr id="60" name="Straight Connector 59"/>
            <p:cNvCxnSpPr>
              <a:stCxn id="72" idx="7"/>
              <a:endCxn id="67" idx="2"/>
            </p:cNvCxnSpPr>
            <p:nvPr/>
          </p:nvCxnSpPr>
          <p:spPr>
            <a:xfrm flipV="1">
              <a:off x="3882885" y="5239634"/>
              <a:ext cx="1317102" cy="782009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>
              <a:stCxn id="71" idx="5"/>
              <a:endCxn id="69" idx="2"/>
            </p:cNvCxnSpPr>
            <p:nvPr/>
          </p:nvCxnSpPr>
          <p:spPr>
            <a:xfrm>
              <a:off x="3882885" y="5727626"/>
              <a:ext cx="1317102" cy="358675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>
              <a:stCxn id="70" idx="6"/>
              <a:endCxn id="68" idx="2"/>
            </p:cNvCxnSpPr>
            <p:nvPr/>
          </p:nvCxnSpPr>
          <p:spPr>
            <a:xfrm>
              <a:off x="3909667" y="5239634"/>
              <a:ext cx="1290320" cy="423334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1168386" y="3055233"/>
            <a:ext cx="2060251" cy="948267"/>
            <a:chOff x="1168386" y="3055233"/>
            <a:chExt cx="2060251" cy="948267"/>
          </a:xfrm>
        </p:grpSpPr>
        <p:cxnSp>
          <p:nvCxnSpPr>
            <p:cNvPr id="73" name="Straight Connector 72"/>
            <p:cNvCxnSpPr>
              <a:endCxn id="8" idx="2"/>
            </p:cNvCxnSpPr>
            <p:nvPr/>
          </p:nvCxnSpPr>
          <p:spPr>
            <a:xfrm>
              <a:off x="1168386" y="3877730"/>
              <a:ext cx="848135" cy="12577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>
              <a:stCxn id="10" idx="6"/>
              <a:endCxn id="11" idx="1"/>
            </p:cNvCxnSpPr>
            <p:nvPr/>
          </p:nvCxnSpPr>
          <p:spPr>
            <a:xfrm>
              <a:off x="2504200" y="3055233"/>
              <a:ext cx="724437" cy="21766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>
              <a:endCxn id="12" idx="1"/>
            </p:cNvCxnSpPr>
            <p:nvPr/>
          </p:nvCxnSpPr>
          <p:spPr>
            <a:xfrm>
              <a:off x="1562114" y="3390900"/>
              <a:ext cx="1497189" cy="42940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5" name="Group 124"/>
          <p:cNvGrpSpPr/>
          <p:nvPr/>
        </p:nvGrpSpPr>
        <p:grpSpPr>
          <a:xfrm>
            <a:off x="1200334" y="3078866"/>
            <a:ext cx="2028303" cy="859976"/>
            <a:chOff x="1200334" y="3078866"/>
            <a:chExt cx="2028303" cy="859976"/>
          </a:xfrm>
        </p:grpSpPr>
        <p:cxnSp>
          <p:nvCxnSpPr>
            <p:cNvPr id="85" name="Straight Connector 84"/>
            <p:cNvCxnSpPr>
              <a:endCxn id="8" idx="1"/>
            </p:cNvCxnSpPr>
            <p:nvPr/>
          </p:nvCxnSpPr>
          <p:spPr>
            <a:xfrm>
              <a:off x="1471267" y="3429000"/>
              <a:ext cx="572036" cy="509842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>
              <a:endCxn id="12" idx="0"/>
            </p:cNvCxnSpPr>
            <p:nvPr/>
          </p:nvCxnSpPr>
          <p:spPr>
            <a:xfrm>
              <a:off x="2423767" y="3078866"/>
              <a:ext cx="700194" cy="714661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>
              <a:stCxn id="7" idx="6"/>
              <a:endCxn id="11" idx="3"/>
            </p:cNvCxnSpPr>
            <p:nvPr/>
          </p:nvCxnSpPr>
          <p:spPr>
            <a:xfrm flipV="1">
              <a:off x="1200334" y="3402218"/>
              <a:ext cx="2028303" cy="431949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6" name="Group 125"/>
          <p:cNvGrpSpPr/>
          <p:nvPr/>
        </p:nvGrpSpPr>
        <p:grpSpPr>
          <a:xfrm>
            <a:off x="1173552" y="3088491"/>
            <a:ext cx="2184401" cy="850351"/>
            <a:chOff x="1173552" y="3088491"/>
            <a:chExt cx="2184401" cy="850351"/>
          </a:xfrm>
        </p:grpSpPr>
        <p:cxnSp>
          <p:nvCxnSpPr>
            <p:cNvPr id="97" name="Straight Connector 96"/>
            <p:cNvCxnSpPr>
              <a:stCxn id="11" idx="5"/>
              <a:endCxn id="12" idx="7"/>
            </p:cNvCxnSpPr>
            <p:nvPr/>
          </p:nvCxnSpPr>
          <p:spPr>
            <a:xfrm flipH="1">
              <a:off x="3188619" y="3402218"/>
              <a:ext cx="169334" cy="418091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>
              <a:endCxn id="7" idx="7"/>
            </p:cNvCxnSpPr>
            <p:nvPr/>
          </p:nvCxnSpPr>
          <p:spPr>
            <a:xfrm flipH="1">
              <a:off x="1173552" y="3429000"/>
              <a:ext cx="218753" cy="340509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>
              <a:endCxn id="8" idx="7"/>
            </p:cNvCxnSpPr>
            <p:nvPr/>
          </p:nvCxnSpPr>
          <p:spPr>
            <a:xfrm flipH="1">
              <a:off x="2172619" y="3088491"/>
              <a:ext cx="227220" cy="850351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7" name="TextBox 126"/>
          <p:cNvSpPr txBox="1"/>
          <p:nvPr/>
        </p:nvSpPr>
        <p:spPr>
          <a:xfrm>
            <a:off x="3945467" y="2929467"/>
            <a:ext cx="4927600" cy="1200328"/>
          </a:xfrm>
          <a:prstGeom prst="rect">
            <a:avLst/>
          </a:prstGeom>
          <a:noFill/>
          <a:ln>
            <a:solidFill>
              <a:srgbClr val="A90B0F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There is a strategy for cut player, </a:t>
            </a:r>
            <a:r>
              <a:rPr lang="en-US" sz="2400" dirty="0" err="1" smtClean="0"/>
              <a:t>s.t.</a:t>
            </a:r>
            <a:r>
              <a:rPr lang="en-US" sz="2400" dirty="0" smtClean="0"/>
              <a:t> </a:t>
            </a:r>
            <a:r>
              <a:rPr lang="en-US" sz="2400" dirty="0"/>
              <a:t>a</a:t>
            </a:r>
            <a:r>
              <a:rPr lang="en-US" sz="2400" dirty="0" smtClean="0"/>
              <a:t>fter O(log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n) iterations, we get an expander!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87274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014123" y="1320800"/>
            <a:ext cx="4267199" cy="281093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299065" y="1557867"/>
            <a:ext cx="1135591" cy="21336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640657" y="1574799"/>
            <a:ext cx="1049866" cy="216746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3734714" y="235419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5529649" y="326858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4124181" y="31614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4293515" y="1880059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5512716" y="187452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6156183" y="267592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4453457" y="1897094"/>
            <a:ext cx="1066800" cy="389476"/>
          </a:xfrm>
          <a:custGeom>
            <a:avLst/>
            <a:gdLst>
              <a:gd name="connsiteX0" fmla="*/ 0 w 1066800"/>
              <a:gd name="connsiteY0" fmla="*/ 84106 h 389476"/>
              <a:gd name="connsiteX1" fmla="*/ 321733 w 1066800"/>
              <a:gd name="connsiteY1" fmla="*/ 388906 h 389476"/>
              <a:gd name="connsiteX2" fmla="*/ 609600 w 1066800"/>
              <a:gd name="connsiteY2" fmla="*/ 16373 h 389476"/>
              <a:gd name="connsiteX3" fmla="*/ 1066800 w 1066800"/>
              <a:gd name="connsiteY3" fmla="*/ 101039 h 389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389476">
                <a:moveTo>
                  <a:pt x="0" y="84106"/>
                </a:moveTo>
                <a:cubicBezTo>
                  <a:pt x="110066" y="242150"/>
                  <a:pt x="220133" y="400195"/>
                  <a:pt x="321733" y="388906"/>
                </a:cubicBezTo>
                <a:cubicBezTo>
                  <a:pt x="423333" y="377617"/>
                  <a:pt x="485422" y="64351"/>
                  <a:pt x="609600" y="16373"/>
                </a:cubicBezTo>
                <a:cubicBezTo>
                  <a:pt x="733778" y="-31605"/>
                  <a:pt x="900289" y="34717"/>
                  <a:pt x="1066800" y="101039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 rot="427367">
            <a:off x="3890945" y="2650438"/>
            <a:ext cx="2307221" cy="134297"/>
          </a:xfrm>
          <a:custGeom>
            <a:avLst/>
            <a:gdLst>
              <a:gd name="connsiteX0" fmla="*/ 0 w 2269067"/>
              <a:gd name="connsiteY0" fmla="*/ 50800 h 220393"/>
              <a:gd name="connsiteX1" fmla="*/ 203200 w 2269067"/>
              <a:gd name="connsiteY1" fmla="*/ 220134 h 220393"/>
              <a:gd name="connsiteX2" fmla="*/ 592667 w 2269067"/>
              <a:gd name="connsiteY2" fmla="*/ 16934 h 220393"/>
              <a:gd name="connsiteX3" fmla="*/ 880533 w 2269067"/>
              <a:gd name="connsiteY3" fmla="*/ 186267 h 220393"/>
              <a:gd name="connsiteX4" fmla="*/ 1490133 w 2269067"/>
              <a:gd name="connsiteY4" fmla="*/ 33867 h 220393"/>
              <a:gd name="connsiteX5" fmla="*/ 2015067 w 2269067"/>
              <a:gd name="connsiteY5" fmla="*/ 101600 h 220393"/>
              <a:gd name="connsiteX6" fmla="*/ 2269067 w 2269067"/>
              <a:gd name="connsiteY6" fmla="*/ 0 h 220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69067" h="220393">
                <a:moveTo>
                  <a:pt x="0" y="50800"/>
                </a:moveTo>
                <a:cubicBezTo>
                  <a:pt x="52211" y="138289"/>
                  <a:pt x="104422" y="225778"/>
                  <a:pt x="203200" y="220134"/>
                </a:cubicBezTo>
                <a:cubicBezTo>
                  <a:pt x="301978" y="214490"/>
                  <a:pt x="479778" y="22578"/>
                  <a:pt x="592667" y="16934"/>
                </a:cubicBezTo>
                <a:cubicBezTo>
                  <a:pt x="705556" y="11290"/>
                  <a:pt x="730955" y="183445"/>
                  <a:pt x="880533" y="186267"/>
                </a:cubicBezTo>
                <a:cubicBezTo>
                  <a:pt x="1030111" y="189089"/>
                  <a:pt x="1301044" y="47978"/>
                  <a:pt x="1490133" y="33867"/>
                </a:cubicBezTo>
                <a:cubicBezTo>
                  <a:pt x="1679222" y="19756"/>
                  <a:pt x="1885245" y="107244"/>
                  <a:pt x="2015067" y="101600"/>
                </a:cubicBezTo>
                <a:cubicBezTo>
                  <a:pt x="2144889" y="95956"/>
                  <a:pt x="2206978" y="47978"/>
                  <a:pt x="2269067" y="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4317990" y="3182007"/>
            <a:ext cx="1286933" cy="173233"/>
          </a:xfrm>
          <a:custGeom>
            <a:avLst/>
            <a:gdLst>
              <a:gd name="connsiteX0" fmla="*/ 0 w 1286933"/>
              <a:gd name="connsiteY0" fmla="*/ 86120 h 173233"/>
              <a:gd name="connsiteX1" fmla="*/ 423333 w 1286933"/>
              <a:gd name="connsiteY1" fmla="*/ 170786 h 173233"/>
              <a:gd name="connsiteX2" fmla="*/ 1016000 w 1286933"/>
              <a:gd name="connsiteY2" fmla="*/ 1453 h 173233"/>
              <a:gd name="connsiteX3" fmla="*/ 1286933 w 1286933"/>
              <a:gd name="connsiteY3" fmla="*/ 103053 h 173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933" h="173233">
                <a:moveTo>
                  <a:pt x="0" y="86120"/>
                </a:moveTo>
                <a:cubicBezTo>
                  <a:pt x="127000" y="135508"/>
                  <a:pt x="254000" y="184897"/>
                  <a:pt x="423333" y="170786"/>
                </a:cubicBezTo>
                <a:cubicBezTo>
                  <a:pt x="592666" y="156675"/>
                  <a:pt x="872067" y="12742"/>
                  <a:pt x="1016000" y="1453"/>
                </a:cubicBezTo>
                <a:cubicBezTo>
                  <a:pt x="1159933" y="-9836"/>
                  <a:pt x="1223433" y="46608"/>
                  <a:pt x="1286933" y="103053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Embedding Expander into Graph</a:t>
            </a:r>
            <a:endParaRPr lang="en-US" dirty="0"/>
          </a:p>
        </p:txBody>
      </p:sp>
      <p:pic>
        <p:nvPicPr>
          <p:cNvPr id="29" name="Picture 28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978" y="1339848"/>
            <a:ext cx="266700" cy="26670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287867" y="2878667"/>
            <a:ext cx="2387600" cy="1371600"/>
            <a:chOff x="287867" y="2878667"/>
            <a:chExt cx="2387600" cy="1371600"/>
          </a:xfrm>
        </p:grpSpPr>
        <p:sp>
          <p:nvSpPr>
            <p:cNvPr id="21" name="Oval 20"/>
            <p:cNvSpPr/>
            <p:nvPr/>
          </p:nvSpPr>
          <p:spPr>
            <a:xfrm>
              <a:off x="287867" y="2878667"/>
              <a:ext cx="2387600" cy="13716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>
              <a:spLocks noChangeAspect="1"/>
            </p:cNvSpPr>
            <p:nvPr/>
          </p:nvSpPr>
          <p:spPr>
            <a:xfrm>
              <a:off x="669851" y="3217793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>
              <a:spLocks noChangeAspect="1"/>
            </p:cNvSpPr>
            <p:nvPr/>
          </p:nvSpPr>
          <p:spPr>
            <a:xfrm>
              <a:off x="1618120" y="3912053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>
              <a:spLocks noChangeAspect="1"/>
            </p:cNvSpPr>
            <p:nvPr/>
          </p:nvSpPr>
          <p:spPr>
            <a:xfrm>
              <a:off x="839185" y="3889579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>
              <a:spLocks noChangeAspect="1"/>
            </p:cNvSpPr>
            <p:nvPr/>
          </p:nvSpPr>
          <p:spPr>
            <a:xfrm>
              <a:off x="1262518" y="2997658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>
              <a:spLocks noChangeAspect="1"/>
            </p:cNvSpPr>
            <p:nvPr/>
          </p:nvSpPr>
          <p:spPr>
            <a:xfrm>
              <a:off x="1872120" y="3059853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>
            <a:xfrm>
              <a:off x="2261587" y="3556453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825949" y="3098799"/>
            <a:ext cx="1435638" cy="904694"/>
            <a:chOff x="825949" y="3098799"/>
            <a:chExt cx="1435638" cy="904694"/>
          </a:xfrm>
        </p:grpSpPr>
        <p:cxnSp>
          <p:nvCxnSpPr>
            <p:cNvPr id="30" name="Straight Connector 29"/>
            <p:cNvCxnSpPr>
              <a:endCxn id="23" idx="2"/>
            </p:cNvCxnSpPr>
            <p:nvPr/>
          </p:nvCxnSpPr>
          <p:spPr>
            <a:xfrm>
              <a:off x="1032933" y="3979333"/>
              <a:ext cx="585187" cy="24160"/>
            </a:xfrm>
            <a:prstGeom prst="line">
              <a:avLst/>
            </a:prstGeom>
            <a:ln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endCxn id="26" idx="2"/>
            </p:cNvCxnSpPr>
            <p:nvPr/>
          </p:nvCxnSpPr>
          <p:spPr>
            <a:xfrm>
              <a:off x="1439333" y="3098799"/>
              <a:ext cx="432787" cy="52494"/>
            </a:xfrm>
            <a:prstGeom prst="line">
              <a:avLst/>
            </a:prstGeom>
            <a:ln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>
              <a:stCxn id="22" idx="5"/>
              <a:endCxn id="27" idx="2"/>
            </p:cNvCxnSpPr>
            <p:nvPr/>
          </p:nvCxnSpPr>
          <p:spPr>
            <a:xfrm>
              <a:off x="825949" y="3373891"/>
              <a:ext cx="1435638" cy="274002"/>
            </a:xfrm>
            <a:prstGeom prst="line">
              <a:avLst/>
            </a:prstGeom>
            <a:ln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90335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 animBg="1"/>
      <p:bldP spid="15" grpId="0" animBg="1"/>
      <p:bldP spid="1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/>
          <p:cNvSpPr/>
          <p:nvPr/>
        </p:nvSpPr>
        <p:spPr>
          <a:xfrm>
            <a:off x="3014123" y="1320800"/>
            <a:ext cx="4267199" cy="281093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Embedding Expander into Graph</a:t>
            </a:r>
            <a:endParaRPr lang="en-US" dirty="0"/>
          </a:p>
        </p:txBody>
      </p:sp>
      <p:sp>
        <p:nvSpPr>
          <p:cNvPr id="3" name="Oval 2"/>
          <p:cNvSpPr/>
          <p:nvPr/>
        </p:nvSpPr>
        <p:spPr>
          <a:xfrm rot="4583645">
            <a:off x="4330673" y="946668"/>
            <a:ext cx="815475" cy="242195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rot="4722684">
            <a:off x="4926149" y="1672005"/>
            <a:ext cx="816328" cy="291357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3734714" y="235419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5529649" y="326858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4124181" y="31614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4293515" y="1880059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5512716" y="187452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6156183" y="267592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978" y="1339848"/>
            <a:ext cx="266700" cy="266700"/>
          </a:xfrm>
          <a:prstGeom prst="rect">
            <a:avLst/>
          </a:prstGeom>
        </p:spPr>
      </p:pic>
      <p:sp>
        <p:nvSpPr>
          <p:cNvPr id="15" name="Freeform 14"/>
          <p:cNvSpPr/>
          <p:nvPr/>
        </p:nvSpPr>
        <p:spPr>
          <a:xfrm>
            <a:off x="4453457" y="1897094"/>
            <a:ext cx="1066800" cy="389476"/>
          </a:xfrm>
          <a:custGeom>
            <a:avLst/>
            <a:gdLst>
              <a:gd name="connsiteX0" fmla="*/ 0 w 1066800"/>
              <a:gd name="connsiteY0" fmla="*/ 84106 h 389476"/>
              <a:gd name="connsiteX1" fmla="*/ 321733 w 1066800"/>
              <a:gd name="connsiteY1" fmla="*/ 388906 h 389476"/>
              <a:gd name="connsiteX2" fmla="*/ 609600 w 1066800"/>
              <a:gd name="connsiteY2" fmla="*/ 16373 h 389476"/>
              <a:gd name="connsiteX3" fmla="*/ 1066800 w 1066800"/>
              <a:gd name="connsiteY3" fmla="*/ 101039 h 389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389476">
                <a:moveTo>
                  <a:pt x="0" y="84106"/>
                </a:moveTo>
                <a:cubicBezTo>
                  <a:pt x="110066" y="242150"/>
                  <a:pt x="220133" y="400195"/>
                  <a:pt x="321733" y="388906"/>
                </a:cubicBezTo>
                <a:cubicBezTo>
                  <a:pt x="423333" y="377617"/>
                  <a:pt x="485422" y="64351"/>
                  <a:pt x="609600" y="16373"/>
                </a:cubicBezTo>
                <a:cubicBezTo>
                  <a:pt x="733778" y="-31605"/>
                  <a:pt x="900289" y="34717"/>
                  <a:pt x="1066800" y="101039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 rot="427367">
            <a:off x="3890945" y="2650438"/>
            <a:ext cx="2307221" cy="134297"/>
          </a:xfrm>
          <a:custGeom>
            <a:avLst/>
            <a:gdLst>
              <a:gd name="connsiteX0" fmla="*/ 0 w 2269067"/>
              <a:gd name="connsiteY0" fmla="*/ 50800 h 220393"/>
              <a:gd name="connsiteX1" fmla="*/ 203200 w 2269067"/>
              <a:gd name="connsiteY1" fmla="*/ 220134 h 220393"/>
              <a:gd name="connsiteX2" fmla="*/ 592667 w 2269067"/>
              <a:gd name="connsiteY2" fmla="*/ 16934 h 220393"/>
              <a:gd name="connsiteX3" fmla="*/ 880533 w 2269067"/>
              <a:gd name="connsiteY3" fmla="*/ 186267 h 220393"/>
              <a:gd name="connsiteX4" fmla="*/ 1490133 w 2269067"/>
              <a:gd name="connsiteY4" fmla="*/ 33867 h 220393"/>
              <a:gd name="connsiteX5" fmla="*/ 2015067 w 2269067"/>
              <a:gd name="connsiteY5" fmla="*/ 101600 h 220393"/>
              <a:gd name="connsiteX6" fmla="*/ 2269067 w 2269067"/>
              <a:gd name="connsiteY6" fmla="*/ 0 h 220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69067" h="220393">
                <a:moveTo>
                  <a:pt x="0" y="50800"/>
                </a:moveTo>
                <a:cubicBezTo>
                  <a:pt x="52211" y="138289"/>
                  <a:pt x="104422" y="225778"/>
                  <a:pt x="203200" y="220134"/>
                </a:cubicBezTo>
                <a:cubicBezTo>
                  <a:pt x="301978" y="214490"/>
                  <a:pt x="479778" y="22578"/>
                  <a:pt x="592667" y="16934"/>
                </a:cubicBezTo>
                <a:cubicBezTo>
                  <a:pt x="705556" y="11290"/>
                  <a:pt x="730955" y="183445"/>
                  <a:pt x="880533" y="186267"/>
                </a:cubicBezTo>
                <a:cubicBezTo>
                  <a:pt x="1030111" y="189089"/>
                  <a:pt x="1301044" y="47978"/>
                  <a:pt x="1490133" y="33867"/>
                </a:cubicBezTo>
                <a:cubicBezTo>
                  <a:pt x="1679222" y="19756"/>
                  <a:pt x="1885245" y="107244"/>
                  <a:pt x="2015067" y="101600"/>
                </a:cubicBezTo>
                <a:cubicBezTo>
                  <a:pt x="2144889" y="95956"/>
                  <a:pt x="2206978" y="47978"/>
                  <a:pt x="2269067" y="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4317990" y="3182007"/>
            <a:ext cx="1286933" cy="173233"/>
          </a:xfrm>
          <a:custGeom>
            <a:avLst/>
            <a:gdLst>
              <a:gd name="connsiteX0" fmla="*/ 0 w 1286933"/>
              <a:gd name="connsiteY0" fmla="*/ 86120 h 173233"/>
              <a:gd name="connsiteX1" fmla="*/ 423333 w 1286933"/>
              <a:gd name="connsiteY1" fmla="*/ 170786 h 173233"/>
              <a:gd name="connsiteX2" fmla="*/ 1016000 w 1286933"/>
              <a:gd name="connsiteY2" fmla="*/ 1453 h 173233"/>
              <a:gd name="connsiteX3" fmla="*/ 1286933 w 1286933"/>
              <a:gd name="connsiteY3" fmla="*/ 103053 h 173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933" h="173233">
                <a:moveTo>
                  <a:pt x="0" y="86120"/>
                </a:moveTo>
                <a:cubicBezTo>
                  <a:pt x="127000" y="135508"/>
                  <a:pt x="254000" y="184897"/>
                  <a:pt x="423333" y="170786"/>
                </a:cubicBezTo>
                <a:cubicBezTo>
                  <a:pt x="592666" y="156675"/>
                  <a:pt x="872067" y="12742"/>
                  <a:pt x="1016000" y="1453"/>
                </a:cubicBezTo>
                <a:cubicBezTo>
                  <a:pt x="1159933" y="-9836"/>
                  <a:pt x="1223433" y="46608"/>
                  <a:pt x="1286933" y="103053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3745165" y="2506133"/>
            <a:ext cx="437358" cy="677334"/>
          </a:xfrm>
          <a:custGeom>
            <a:avLst/>
            <a:gdLst>
              <a:gd name="connsiteX0" fmla="*/ 30958 w 437358"/>
              <a:gd name="connsiteY0" fmla="*/ 0 h 677334"/>
              <a:gd name="connsiteX1" fmla="*/ 30958 w 437358"/>
              <a:gd name="connsiteY1" fmla="*/ 287867 h 677334"/>
              <a:gd name="connsiteX2" fmla="*/ 352692 w 437358"/>
              <a:gd name="connsiteY2" fmla="*/ 440267 h 677334"/>
              <a:gd name="connsiteX3" fmla="*/ 437358 w 437358"/>
              <a:gd name="connsiteY3" fmla="*/ 677334 h 677334"/>
              <a:gd name="connsiteX4" fmla="*/ 437358 w 437358"/>
              <a:gd name="connsiteY4" fmla="*/ 677334 h 677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7358" h="677334">
                <a:moveTo>
                  <a:pt x="30958" y="0"/>
                </a:moveTo>
                <a:cubicBezTo>
                  <a:pt x="4147" y="107244"/>
                  <a:pt x="-22664" y="214489"/>
                  <a:pt x="30958" y="287867"/>
                </a:cubicBezTo>
                <a:cubicBezTo>
                  <a:pt x="84580" y="361245"/>
                  <a:pt x="284959" y="375356"/>
                  <a:pt x="352692" y="440267"/>
                </a:cubicBezTo>
                <a:cubicBezTo>
                  <a:pt x="420425" y="505178"/>
                  <a:pt x="437358" y="677334"/>
                  <a:pt x="437358" y="677334"/>
                </a:cubicBezTo>
                <a:lnTo>
                  <a:pt x="437358" y="677334"/>
                </a:lnTo>
              </a:path>
            </a:pathLst>
          </a:custGeom>
          <a:ln>
            <a:solidFill>
              <a:srgbClr val="A90B0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4368790" y="2065867"/>
            <a:ext cx="1338434" cy="1236133"/>
          </a:xfrm>
          <a:custGeom>
            <a:avLst/>
            <a:gdLst>
              <a:gd name="connsiteX0" fmla="*/ 0 w 1338434"/>
              <a:gd name="connsiteY0" fmla="*/ 0 h 1236133"/>
              <a:gd name="connsiteX1" fmla="*/ 558800 w 1338434"/>
              <a:gd name="connsiteY1" fmla="*/ 914400 h 1236133"/>
              <a:gd name="connsiteX2" fmla="*/ 1270000 w 1338434"/>
              <a:gd name="connsiteY2" fmla="*/ 965200 h 1236133"/>
              <a:gd name="connsiteX3" fmla="*/ 1270000 w 1338434"/>
              <a:gd name="connsiteY3" fmla="*/ 1236133 h 1236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8434" h="1236133">
                <a:moveTo>
                  <a:pt x="0" y="0"/>
                </a:moveTo>
                <a:cubicBezTo>
                  <a:pt x="173566" y="376766"/>
                  <a:pt x="347133" y="753533"/>
                  <a:pt x="558800" y="914400"/>
                </a:cubicBezTo>
                <a:cubicBezTo>
                  <a:pt x="770467" y="1075267"/>
                  <a:pt x="1151467" y="911578"/>
                  <a:pt x="1270000" y="965200"/>
                </a:cubicBezTo>
                <a:cubicBezTo>
                  <a:pt x="1388533" y="1018822"/>
                  <a:pt x="1329266" y="1127477"/>
                  <a:pt x="1270000" y="1236133"/>
                </a:cubicBezTo>
              </a:path>
            </a:pathLst>
          </a:custGeom>
          <a:ln>
            <a:solidFill>
              <a:srgbClr val="A90B0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5689590" y="2015067"/>
            <a:ext cx="524933" cy="711200"/>
          </a:xfrm>
          <a:custGeom>
            <a:avLst/>
            <a:gdLst>
              <a:gd name="connsiteX0" fmla="*/ 0 w 524933"/>
              <a:gd name="connsiteY0" fmla="*/ 0 h 711200"/>
              <a:gd name="connsiteX1" fmla="*/ 186267 w 524933"/>
              <a:gd name="connsiteY1" fmla="*/ 67733 h 711200"/>
              <a:gd name="connsiteX2" fmla="*/ 203200 w 524933"/>
              <a:gd name="connsiteY2" fmla="*/ 321733 h 711200"/>
              <a:gd name="connsiteX3" fmla="*/ 524933 w 524933"/>
              <a:gd name="connsiteY3" fmla="*/ 711200 h 7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4933" h="711200">
                <a:moveTo>
                  <a:pt x="0" y="0"/>
                </a:moveTo>
                <a:cubicBezTo>
                  <a:pt x="76200" y="7055"/>
                  <a:pt x="152400" y="14111"/>
                  <a:pt x="186267" y="67733"/>
                </a:cubicBezTo>
                <a:cubicBezTo>
                  <a:pt x="220134" y="121355"/>
                  <a:pt x="146756" y="214488"/>
                  <a:pt x="203200" y="321733"/>
                </a:cubicBezTo>
                <a:cubicBezTo>
                  <a:pt x="259644" y="428978"/>
                  <a:pt x="392288" y="570089"/>
                  <a:pt x="524933" y="711200"/>
                </a:cubicBezTo>
              </a:path>
            </a:pathLst>
          </a:custGeom>
          <a:ln>
            <a:solidFill>
              <a:srgbClr val="A90B0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38667" y="4334933"/>
            <a:ext cx="8483600" cy="954107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 After O(log</a:t>
            </a:r>
            <a:r>
              <a:rPr lang="en-US" sz="2800" baseline="30000" dirty="0" smtClean="0"/>
              <a:t>2</a:t>
            </a:r>
            <a:r>
              <a:rPr lang="en-US" sz="2800" dirty="0"/>
              <a:t>k</a:t>
            </a:r>
            <a:r>
              <a:rPr lang="en-US" sz="2800" dirty="0" smtClean="0"/>
              <a:t>) iterations, we get an expander embedded into G.</a:t>
            </a:r>
            <a:endParaRPr lang="en-US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338668" y="5587999"/>
            <a:ext cx="8483600" cy="52322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A90B0F"/>
                </a:solidFill>
              </a:rPr>
              <a:t>Problem</a:t>
            </a:r>
            <a:r>
              <a:rPr lang="en-US" sz="2800" dirty="0" smtClean="0"/>
              <a:t>: congestion </a:t>
            </a:r>
            <a:r>
              <a:rPr lang="en-US" sz="2800" dirty="0" err="1" smtClean="0"/>
              <a:t>Ω</a:t>
            </a:r>
            <a:r>
              <a:rPr lang="en-US" sz="2800" dirty="0" smtClean="0"/>
              <a:t>(log</a:t>
            </a:r>
            <a:r>
              <a:rPr lang="en-US" sz="2800" baseline="30000" dirty="0" smtClean="0"/>
              <a:t>2</a:t>
            </a:r>
            <a:r>
              <a:rPr lang="en-US" sz="2800" dirty="0"/>
              <a:t>k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287867" y="2878667"/>
            <a:ext cx="2387600" cy="1371600"/>
            <a:chOff x="287867" y="2878667"/>
            <a:chExt cx="2387600" cy="1371600"/>
          </a:xfrm>
        </p:grpSpPr>
        <p:sp>
          <p:nvSpPr>
            <p:cNvPr id="4" name="Oval 3"/>
            <p:cNvSpPr/>
            <p:nvPr/>
          </p:nvSpPr>
          <p:spPr>
            <a:xfrm>
              <a:off x="287867" y="2878667"/>
              <a:ext cx="2387600" cy="13716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>
              <a:spLocks noChangeAspect="1"/>
            </p:cNvSpPr>
            <p:nvPr/>
          </p:nvSpPr>
          <p:spPr>
            <a:xfrm>
              <a:off x="669851" y="3217793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>
              <a:spLocks noChangeAspect="1"/>
            </p:cNvSpPr>
            <p:nvPr/>
          </p:nvSpPr>
          <p:spPr>
            <a:xfrm>
              <a:off x="1618120" y="3912053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>
              <a:spLocks noChangeAspect="1"/>
            </p:cNvSpPr>
            <p:nvPr/>
          </p:nvSpPr>
          <p:spPr>
            <a:xfrm>
              <a:off x="839185" y="3889579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>
              <a:spLocks noChangeAspect="1"/>
            </p:cNvSpPr>
            <p:nvPr/>
          </p:nvSpPr>
          <p:spPr>
            <a:xfrm>
              <a:off x="1262518" y="2997658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>
            <a:xfrm>
              <a:off x="1872120" y="3059853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>
            <a:xfrm>
              <a:off x="2261587" y="3556453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825949" y="3098799"/>
            <a:ext cx="1435638" cy="904694"/>
            <a:chOff x="825949" y="3098799"/>
            <a:chExt cx="1435638" cy="904694"/>
          </a:xfrm>
        </p:grpSpPr>
        <p:cxnSp>
          <p:nvCxnSpPr>
            <p:cNvPr id="30" name="Straight Connector 29"/>
            <p:cNvCxnSpPr>
              <a:endCxn id="24" idx="2"/>
            </p:cNvCxnSpPr>
            <p:nvPr/>
          </p:nvCxnSpPr>
          <p:spPr>
            <a:xfrm>
              <a:off x="1032933" y="3979333"/>
              <a:ext cx="585187" cy="24160"/>
            </a:xfrm>
            <a:prstGeom prst="line">
              <a:avLst/>
            </a:prstGeom>
            <a:ln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endCxn id="27" idx="2"/>
            </p:cNvCxnSpPr>
            <p:nvPr/>
          </p:nvCxnSpPr>
          <p:spPr>
            <a:xfrm>
              <a:off x="1439333" y="3098799"/>
              <a:ext cx="432787" cy="52494"/>
            </a:xfrm>
            <a:prstGeom prst="line">
              <a:avLst/>
            </a:prstGeom>
            <a:ln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>
              <a:stCxn id="23" idx="5"/>
              <a:endCxn id="28" idx="2"/>
            </p:cNvCxnSpPr>
            <p:nvPr/>
          </p:nvCxnSpPr>
          <p:spPr>
            <a:xfrm>
              <a:off x="825949" y="3373891"/>
              <a:ext cx="1435638" cy="274002"/>
            </a:xfrm>
            <a:prstGeom prst="line">
              <a:avLst/>
            </a:prstGeom>
            <a:ln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>
            <a:off x="761291" y="3180539"/>
            <a:ext cx="1527078" cy="735822"/>
            <a:chOff x="761291" y="3180539"/>
            <a:chExt cx="1527078" cy="735822"/>
          </a:xfrm>
        </p:grpSpPr>
        <p:cxnSp>
          <p:nvCxnSpPr>
            <p:cNvPr id="38" name="Straight Connector 37"/>
            <p:cNvCxnSpPr>
              <a:stCxn id="23" idx="4"/>
              <a:endCxn id="25" idx="1"/>
            </p:cNvCxnSpPr>
            <p:nvPr/>
          </p:nvCxnSpPr>
          <p:spPr>
            <a:xfrm>
              <a:off x="761291" y="3400673"/>
              <a:ext cx="104676" cy="515688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>
              <a:endCxn id="24" idx="0"/>
            </p:cNvCxnSpPr>
            <p:nvPr/>
          </p:nvCxnSpPr>
          <p:spPr>
            <a:xfrm>
              <a:off x="1387825" y="3180539"/>
              <a:ext cx="321735" cy="731514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endCxn id="28" idx="1"/>
            </p:cNvCxnSpPr>
            <p:nvPr/>
          </p:nvCxnSpPr>
          <p:spPr>
            <a:xfrm>
              <a:off x="2031291" y="3180539"/>
              <a:ext cx="257078" cy="402696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30596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2" grpId="0" animBg="1"/>
      <p:bldP spid="14" grpId="0" animBg="1"/>
      <p:bldP spid="19" grpId="0" animBg="1"/>
      <p:bldP spid="20" grpId="0" animBg="1"/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Idea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8000"/>
                </a:solidFill>
              </a:rPr>
              <a:t>[</a:t>
            </a:r>
            <a:r>
              <a:rPr lang="en-US" dirty="0" err="1" smtClean="0">
                <a:solidFill>
                  <a:srgbClr val="008000"/>
                </a:solidFill>
              </a:rPr>
              <a:t>Rao</a:t>
            </a:r>
            <a:r>
              <a:rPr lang="en-US" dirty="0" smtClean="0">
                <a:solidFill>
                  <a:srgbClr val="008000"/>
                </a:solidFill>
              </a:rPr>
              <a:t> Zhou ‘06]</a:t>
            </a:r>
            <a:r>
              <a:rPr lang="en-US" dirty="0" smtClean="0"/>
              <a:t>:</a:t>
            </a:r>
          </a:p>
          <a:p>
            <a:r>
              <a:rPr lang="en-US" dirty="0" smtClean="0"/>
              <a:t>Split G into graphs G</a:t>
            </a:r>
            <a:r>
              <a:rPr lang="en-US" baseline="-25000" dirty="0" smtClean="0"/>
              <a:t>1</a:t>
            </a:r>
            <a:r>
              <a:rPr lang="en-US" dirty="0" smtClean="0"/>
              <a:t>,…,</a:t>
            </a:r>
            <a:r>
              <a:rPr lang="en-US" dirty="0" err="1" smtClean="0"/>
              <a:t>G</a:t>
            </a:r>
            <a:r>
              <a:rPr lang="en-US" baseline="-25000" dirty="0" err="1" smtClean="0"/>
              <a:t>h</a:t>
            </a:r>
            <a:endParaRPr lang="en-US" baseline="-25000" dirty="0" smtClean="0"/>
          </a:p>
          <a:p>
            <a:pPr lvl="1"/>
            <a:r>
              <a:rPr lang="en-US" dirty="0" smtClean="0"/>
              <a:t>V(</a:t>
            </a:r>
            <a:r>
              <a:rPr lang="en-US" dirty="0" err="1" smtClean="0"/>
              <a:t>G</a:t>
            </a:r>
            <a:r>
              <a:rPr lang="en-US" baseline="-25000" dirty="0" err="1" smtClean="0"/>
              <a:t>i</a:t>
            </a:r>
            <a:r>
              <a:rPr lang="en-US" dirty="0" smtClean="0"/>
              <a:t>)=V(G) for all </a:t>
            </a:r>
            <a:r>
              <a:rPr lang="en-US" dirty="0" err="1" smtClean="0"/>
              <a:t>i</a:t>
            </a:r>
            <a:endParaRPr lang="en-US" dirty="0" smtClean="0"/>
          </a:p>
          <a:p>
            <a:pPr lvl="1"/>
            <a:r>
              <a:rPr lang="en-US" dirty="0" smtClean="0"/>
              <a:t>Every edge of G belongs to at most one </a:t>
            </a:r>
            <a:r>
              <a:rPr lang="en-US" dirty="0" err="1" smtClean="0"/>
              <a:t>G</a:t>
            </a:r>
            <a:r>
              <a:rPr lang="en-US" baseline="-25000" dirty="0" err="1" smtClean="0"/>
              <a:t>i</a:t>
            </a:r>
            <a:endParaRPr lang="en-US" baseline="-25000" dirty="0" smtClean="0"/>
          </a:p>
          <a:p>
            <a:pPr lvl="1"/>
            <a:r>
              <a:rPr lang="en-US" dirty="0" smtClean="0"/>
              <a:t>Each </a:t>
            </a:r>
            <a:r>
              <a:rPr lang="en-US" dirty="0" err="1" smtClean="0"/>
              <a:t>G</a:t>
            </a:r>
            <a:r>
              <a:rPr lang="en-US" baseline="-25000" dirty="0" err="1" smtClean="0"/>
              <a:t>i</a:t>
            </a:r>
            <a:r>
              <a:rPr lang="en-US" dirty="0" smtClean="0"/>
              <a:t> well-linked for the terminals</a:t>
            </a:r>
          </a:p>
          <a:p>
            <a:pPr lvl="1"/>
            <a:r>
              <a:rPr lang="en-US" dirty="0" smtClean="0"/>
              <a:t>h=O(log</a:t>
            </a:r>
            <a:r>
              <a:rPr lang="en-US" baseline="30000" dirty="0" smtClean="0"/>
              <a:t>2</a:t>
            </a:r>
            <a:r>
              <a:rPr lang="en-US" dirty="0" smtClean="0"/>
              <a:t>k)</a:t>
            </a:r>
          </a:p>
          <a:p>
            <a:r>
              <a:rPr lang="en-US" dirty="0" smtClean="0"/>
              <a:t>Run the cut-matching game. Use </a:t>
            </a:r>
            <a:r>
              <a:rPr lang="en-US" dirty="0" err="1" smtClean="0"/>
              <a:t>G</a:t>
            </a:r>
            <a:r>
              <a:rPr lang="en-US" baseline="-25000" dirty="0" err="1" smtClean="0"/>
              <a:t>i</a:t>
            </a:r>
            <a:r>
              <a:rPr lang="en-US" dirty="0" smtClean="0"/>
              <a:t> to route flow in iteration </a:t>
            </a:r>
            <a:r>
              <a:rPr lang="en-US" dirty="0" err="1" smtClean="0"/>
              <a:t>i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C0504D"/>
                </a:solidFill>
              </a:rPr>
              <a:t>Problem</a:t>
            </a:r>
            <a:r>
              <a:rPr lang="en-US" dirty="0" smtClean="0"/>
              <a:t>: Can only do it if min-cut in G is </a:t>
            </a:r>
            <a:r>
              <a:rPr lang="en-US" dirty="0" err="1"/>
              <a:t>Ω</a:t>
            </a:r>
            <a:r>
              <a:rPr lang="en-US" dirty="0"/>
              <a:t>(</a:t>
            </a:r>
            <a:r>
              <a:rPr lang="en-US" dirty="0" smtClean="0"/>
              <a:t>log</a:t>
            </a:r>
            <a:r>
              <a:rPr lang="en-US" baseline="30000" dirty="0" smtClean="0"/>
              <a:t>5</a:t>
            </a:r>
            <a:r>
              <a:rPr lang="en-US" dirty="0" smtClean="0"/>
              <a:t>n)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[Andrews ‘10] </a:t>
            </a:r>
            <a:r>
              <a:rPr lang="en-US" dirty="0" smtClean="0"/>
              <a:t>adapted this to general graphs, with congestion poly(log log n)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44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289705"/>
            <a:ext cx="8229600" cy="1143000"/>
          </a:xfrm>
        </p:spPr>
        <p:txBody>
          <a:bodyPr/>
          <a:lstStyle/>
          <a:p>
            <a:r>
              <a:rPr lang="en-US" dirty="0" smtClean="0"/>
              <a:t>Getting a Constant Congestion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11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389467" y="1261534"/>
            <a:ext cx="8229600" cy="23960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Input</a:t>
            </a:r>
            <a:r>
              <a:rPr lang="en-US" dirty="0" smtClean="0"/>
              <a:t>: Graph G, source-sink pairs (s</a:t>
            </a:r>
            <a:r>
              <a:rPr lang="en-US" baseline="-25000" dirty="0" smtClean="0"/>
              <a:t>1</a:t>
            </a:r>
            <a:r>
              <a:rPr lang="en-US" dirty="0" smtClean="0"/>
              <a:t>,t</a:t>
            </a:r>
            <a:r>
              <a:rPr lang="en-US" baseline="-25000" dirty="0" smtClean="0"/>
              <a:t>1</a:t>
            </a:r>
            <a:r>
              <a:rPr lang="en-US" dirty="0" smtClean="0"/>
              <a:t>),…,(</a:t>
            </a:r>
            <a:r>
              <a:rPr lang="en-US" dirty="0" err="1" smtClean="0"/>
              <a:t>s</a:t>
            </a:r>
            <a:r>
              <a:rPr lang="en-US" baseline="-25000" dirty="0" err="1" smtClean="0"/>
              <a:t>k</a:t>
            </a:r>
            <a:r>
              <a:rPr lang="en-US" dirty="0" err="1" smtClean="0"/>
              <a:t>,t</a:t>
            </a:r>
            <a:r>
              <a:rPr lang="en-US" baseline="-25000" dirty="0" err="1" smtClean="0"/>
              <a:t>k</a:t>
            </a:r>
            <a:r>
              <a:rPr lang="en-US" dirty="0" smtClean="0"/>
              <a:t>).</a:t>
            </a:r>
          </a:p>
          <a:p>
            <a:pPr marL="400050" lvl="1" indent="0">
              <a:buNone/>
            </a:pPr>
            <a:r>
              <a:rPr lang="en-US" sz="3500" dirty="0" smtClean="0"/>
              <a:t>G is well-linked for the terminals.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Goal</a:t>
            </a:r>
            <a:r>
              <a:rPr lang="en-US" dirty="0" smtClean="0"/>
              <a:t>: Route OPT/</a:t>
            </a:r>
            <a:r>
              <a:rPr lang="en-US" dirty="0" err="1" smtClean="0"/>
              <a:t>polylog</a:t>
            </a:r>
            <a:r>
              <a:rPr lang="en-US" dirty="0" smtClean="0"/>
              <a:t>(k) demand pairs with constant congestion.</a:t>
            </a:r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745066" y="4097865"/>
            <a:ext cx="4097869" cy="243840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51" y="5022848"/>
            <a:ext cx="266700" cy="266700"/>
          </a:xfrm>
          <a:prstGeom prst="rect">
            <a:avLst/>
          </a:prstGeom>
        </p:spPr>
      </p:pic>
      <p:sp>
        <p:nvSpPr>
          <p:cNvPr id="30" name="Oval 29"/>
          <p:cNvSpPr>
            <a:spLocks noChangeAspect="1"/>
          </p:cNvSpPr>
          <p:nvPr/>
        </p:nvSpPr>
        <p:spPr>
          <a:xfrm>
            <a:off x="1119054" y="553766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>
            <a:spLocks noChangeAspect="1"/>
          </p:cNvSpPr>
          <p:nvPr/>
        </p:nvSpPr>
        <p:spPr>
          <a:xfrm>
            <a:off x="1897987" y="606259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>
            <a:spLocks noChangeAspect="1"/>
          </p:cNvSpPr>
          <p:nvPr/>
        </p:nvSpPr>
        <p:spPr>
          <a:xfrm>
            <a:off x="1322254" y="4792593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>
            <a:spLocks noChangeAspect="1"/>
          </p:cNvSpPr>
          <p:nvPr/>
        </p:nvSpPr>
        <p:spPr>
          <a:xfrm>
            <a:off x="2389054" y="426766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>
            <a:spLocks noChangeAspect="1"/>
          </p:cNvSpPr>
          <p:nvPr/>
        </p:nvSpPr>
        <p:spPr>
          <a:xfrm>
            <a:off x="3371188" y="604566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>
            <a:spLocks noChangeAspect="1"/>
          </p:cNvSpPr>
          <p:nvPr/>
        </p:nvSpPr>
        <p:spPr>
          <a:xfrm>
            <a:off x="4268654" y="4995793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615" y="4559299"/>
            <a:ext cx="292100" cy="228600"/>
          </a:xfrm>
          <a:prstGeom prst="rect">
            <a:avLst/>
          </a:prstGeom>
        </p:spPr>
      </p:pic>
      <p:pic>
        <p:nvPicPr>
          <p:cNvPr id="37" name="Picture 36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384" y="4631267"/>
            <a:ext cx="266700" cy="304800"/>
          </a:xfrm>
          <a:prstGeom prst="rect">
            <a:avLst/>
          </a:prstGeom>
        </p:spPr>
      </p:pic>
      <p:pic>
        <p:nvPicPr>
          <p:cNvPr id="38" name="Picture 3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33" y="5240867"/>
            <a:ext cx="304800" cy="228600"/>
          </a:xfrm>
          <a:prstGeom prst="rect">
            <a:avLst/>
          </a:prstGeom>
        </p:spPr>
      </p:pic>
      <p:pic>
        <p:nvPicPr>
          <p:cNvPr id="39" name="Picture 38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133" y="5664199"/>
            <a:ext cx="279400" cy="304800"/>
          </a:xfrm>
          <a:prstGeom prst="rect">
            <a:avLst/>
          </a:prstGeom>
        </p:spPr>
      </p:pic>
      <p:pic>
        <p:nvPicPr>
          <p:cNvPr id="40" name="Picture 39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499" y="6047315"/>
            <a:ext cx="304800" cy="241300"/>
          </a:xfrm>
          <a:prstGeom prst="rect">
            <a:avLst/>
          </a:prstGeom>
        </p:spPr>
      </p:pic>
      <p:pic>
        <p:nvPicPr>
          <p:cNvPr id="41" name="Picture 40" descr="latex-image-1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666" y="4112684"/>
            <a:ext cx="279400" cy="317500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Starting 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531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val 29"/>
          <p:cNvSpPr/>
          <p:nvPr/>
        </p:nvSpPr>
        <p:spPr>
          <a:xfrm>
            <a:off x="169330" y="982133"/>
            <a:ext cx="4267199" cy="298026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014143" y="2286000"/>
            <a:ext cx="1320800" cy="609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083741" y="1320800"/>
            <a:ext cx="1320800" cy="609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2167475" y="1422400"/>
            <a:ext cx="1320800" cy="609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 rot="1762464">
            <a:off x="976542" y="2989652"/>
            <a:ext cx="1430469" cy="8354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235211" y="3064933"/>
            <a:ext cx="1320800" cy="609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440273" y="1659466"/>
            <a:ext cx="1540933" cy="98213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>
            <a:spLocks noChangeAspect="1"/>
          </p:cNvSpPr>
          <p:nvPr/>
        </p:nvSpPr>
        <p:spPr>
          <a:xfrm>
            <a:off x="889921" y="21171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>
            <a:spLocks noChangeAspect="1"/>
          </p:cNvSpPr>
          <p:nvPr/>
        </p:nvSpPr>
        <p:spPr>
          <a:xfrm>
            <a:off x="2752589" y="338712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>
            <a:spLocks noChangeAspect="1"/>
          </p:cNvSpPr>
          <p:nvPr/>
        </p:nvSpPr>
        <p:spPr>
          <a:xfrm>
            <a:off x="1296322" y="327998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>
            <a:spLocks noChangeAspect="1"/>
          </p:cNvSpPr>
          <p:nvPr/>
        </p:nvSpPr>
        <p:spPr>
          <a:xfrm>
            <a:off x="1651922" y="1372059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>
            <a:spLocks noChangeAspect="1"/>
          </p:cNvSpPr>
          <p:nvPr/>
        </p:nvSpPr>
        <p:spPr>
          <a:xfrm>
            <a:off x="3091256" y="160358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>
            <a:spLocks noChangeAspect="1"/>
          </p:cNvSpPr>
          <p:nvPr/>
        </p:nvSpPr>
        <p:spPr>
          <a:xfrm>
            <a:off x="3853256" y="2489653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Picture 6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925" y="2347381"/>
            <a:ext cx="266700" cy="266700"/>
          </a:xfrm>
          <a:prstGeom prst="rect">
            <a:avLst/>
          </a:prstGeom>
        </p:spPr>
      </p:pic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474134" y="71442"/>
            <a:ext cx="8229600" cy="876825"/>
          </a:xfrm>
        </p:spPr>
        <p:txBody>
          <a:bodyPr/>
          <a:lstStyle/>
          <a:p>
            <a:r>
              <a:rPr lang="en-US" dirty="0" smtClean="0"/>
              <a:t>Embedding an Expander into 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0132" y="4047067"/>
            <a:ext cx="8500534" cy="2692400"/>
          </a:xfrm>
          <a:prstGeom prst="rect">
            <a:avLst/>
          </a:prstGeom>
          <a:noFill/>
          <a:ln>
            <a:solidFill>
              <a:srgbClr val="AC0D11"/>
            </a:solidFill>
          </a:ln>
        </p:spPr>
        <p:txBody>
          <a:bodyPr wrap="square" rtlCol="0">
            <a:noAutofit/>
          </a:bodyPr>
          <a:lstStyle/>
          <a:p>
            <a:r>
              <a:rPr lang="en-US" sz="2800" dirty="0" smtClean="0">
                <a:solidFill>
                  <a:srgbClr val="AC0D11"/>
                </a:solidFill>
              </a:rPr>
              <a:t>Expander vertex</a:t>
            </a:r>
            <a:r>
              <a:rPr lang="en-US" sz="2800" dirty="0" smtClean="0"/>
              <a:t>            connected component in G containing the terminal</a:t>
            </a:r>
          </a:p>
          <a:p>
            <a:r>
              <a:rPr lang="en-US" sz="2800" dirty="0" smtClean="0">
                <a:solidFill>
                  <a:srgbClr val="AC0D11"/>
                </a:solidFill>
              </a:rPr>
              <a:t>Expander edge </a:t>
            </a:r>
            <a:r>
              <a:rPr lang="en-US" sz="2800" dirty="0" smtClean="0"/>
              <a:t>             path connecting some pair of vertices in the two components</a:t>
            </a:r>
          </a:p>
          <a:p>
            <a:r>
              <a:rPr lang="en-US" sz="2800" dirty="0" smtClean="0">
                <a:solidFill>
                  <a:srgbClr val="008000"/>
                </a:solidFill>
              </a:rPr>
              <a:t>An edge of G may only belong to a constant number of the components/paths.</a:t>
            </a:r>
          </a:p>
          <a:p>
            <a:endParaRPr lang="en-US" sz="2800" dirty="0"/>
          </a:p>
        </p:txBody>
      </p:sp>
      <p:sp>
        <p:nvSpPr>
          <p:cNvPr id="26" name="Right Arrow 25"/>
          <p:cNvSpPr/>
          <p:nvPr/>
        </p:nvSpPr>
        <p:spPr>
          <a:xfrm>
            <a:off x="2810932" y="4233342"/>
            <a:ext cx="711200" cy="254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5554133" y="1676400"/>
            <a:ext cx="2387600" cy="1371600"/>
            <a:chOff x="1083733" y="4995334"/>
            <a:chExt cx="2387600" cy="1371600"/>
          </a:xfrm>
        </p:grpSpPr>
        <p:sp>
          <p:nvSpPr>
            <p:cNvPr id="50" name="Oval 49"/>
            <p:cNvSpPr/>
            <p:nvPr/>
          </p:nvSpPr>
          <p:spPr>
            <a:xfrm>
              <a:off x="1083733" y="4995334"/>
              <a:ext cx="2387600" cy="13716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>
              <a:spLocks noChangeAspect="1"/>
            </p:cNvSpPr>
            <p:nvPr/>
          </p:nvSpPr>
          <p:spPr>
            <a:xfrm>
              <a:off x="1465717" y="533446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>
            <a:xfrm>
              <a:off x="2413986" y="602872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>
            <a:xfrm>
              <a:off x="1635051" y="6006246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>
              <a:off x="2058384" y="511432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>
              <a:spLocks noChangeAspect="1"/>
            </p:cNvSpPr>
            <p:nvPr/>
          </p:nvSpPr>
          <p:spPr>
            <a:xfrm>
              <a:off x="2667986" y="517652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>
              <a:spLocks noChangeAspect="1"/>
            </p:cNvSpPr>
            <p:nvPr/>
          </p:nvSpPr>
          <p:spPr>
            <a:xfrm>
              <a:off x="3057453" y="567312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2000" y="5461000"/>
              <a:ext cx="304800" cy="254000"/>
            </a:xfrm>
            <a:prstGeom prst="rect">
              <a:avLst/>
            </a:prstGeom>
          </p:spPr>
        </p:pic>
      </p:grpSp>
      <p:sp>
        <p:nvSpPr>
          <p:cNvPr id="29" name="Right Arrow 28"/>
          <p:cNvSpPr/>
          <p:nvPr/>
        </p:nvSpPr>
        <p:spPr>
          <a:xfrm>
            <a:off x="2709332" y="5096942"/>
            <a:ext cx="711200" cy="254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>
            <a:stCxn id="54" idx="6"/>
            <a:endCxn id="57" idx="2"/>
          </p:cNvCxnSpPr>
          <p:nvPr/>
        </p:nvCxnSpPr>
        <p:spPr>
          <a:xfrm flipV="1">
            <a:off x="6288331" y="2445626"/>
            <a:ext cx="1239522" cy="333126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Freeform 8"/>
          <p:cNvSpPr/>
          <p:nvPr/>
        </p:nvSpPr>
        <p:spPr>
          <a:xfrm>
            <a:off x="1845730" y="2460185"/>
            <a:ext cx="1320800" cy="689415"/>
          </a:xfrm>
          <a:custGeom>
            <a:avLst/>
            <a:gdLst>
              <a:gd name="connsiteX0" fmla="*/ 0 w 1320800"/>
              <a:gd name="connsiteY0" fmla="*/ 689415 h 689415"/>
              <a:gd name="connsiteX1" fmla="*/ 287867 w 1320800"/>
              <a:gd name="connsiteY1" fmla="*/ 350748 h 689415"/>
              <a:gd name="connsiteX2" fmla="*/ 711200 w 1320800"/>
              <a:gd name="connsiteY2" fmla="*/ 333815 h 689415"/>
              <a:gd name="connsiteX3" fmla="*/ 1016000 w 1320800"/>
              <a:gd name="connsiteY3" fmla="*/ 12082 h 689415"/>
              <a:gd name="connsiteX4" fmla="*/ 1320800 w 1320800"/>
              <a:gd name="connsiteY4" fmla="*/ 62882 h 689415"/>
              <a:gd name="connsiteX5" fmla="*/ 1320800 w 1320800"/>
              <a:gd name="connsiteY5" fmla="*/ 62882 h 689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800" h="689415">
                <a:moveTo>
                  <a:pt x="0" y="689415"/>
                </a:moveTo>
                <a:cubicBezTo>
                  <a:pt x="84667" y="549715"/>
                  <a:pt x="169334" y="410015"/>
                  <a:pt x="287867" y="350748"/>
                </a:cubicBezTo>
                <a:cubicBezTo>
                  <a:pt x="406400" y="291481"/>
                  <a:pt x="589845" y="390259"/>
                  <a:pt x="711200" y="333815"/>
                </a:cubicBezTo>
                <a:cubicBezTo>
                  <a:pt x="832556" y="277371"/>
                  <a:pt x="914400" y="57237"/>
                  <a:pt x="1016000" y="12082"/>
                </a:cubicBezTo>
                <a:cubicBezTo>
                  <a:pt x="1117600" y="-33073"/>
                  <a:pt x="1320800" y="62882"/>
                  <a:pt x="1320800" y="62882"/>
                </a:cubicBezTo>
                <a:lnTo>
                  <a:pt x="1320800" y="62882"/>
                </a:lnTo>
              </a:path>
            </a:pathLst>
          </a:cu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C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350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0" grpId="0" animBg="1"/>
      <p:bldP spid="22" grpId="0" animBg="1"/>
      <p:bldP spid="31" grpId="0" animBg="1"/>
      <p:bldP spid="24" grpId="0" animBg="1"/>
      <p:bldP spid="2" grpId="0" animBg="1"/>
      <p:bldP spid="3" grpId="0" build="p" animBg="1"/>
      <p:bldP spid="26" grpId="0" animBg="1"/>
      <p:bldP spid="29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val 29"/>
          <p:cNvSpPr/>
          <p:nvPr/>
        </p:nvSpPr>
        <p:spPr>
          <a:xfrm>
            <a:off x="169330" y="982133"/>
            <a:ext cx="4267199" cy="298026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014143" y="2286000"/>
            <a:ext cx="1320800" cy="609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083741" y="1320800"/>
            <a:ext cx="1320800" cy="609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2167475" y="1422400"/>
            <a:ext cx="1320800" cy="609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235211" y="3064933"/>
            <a:ext cx="1320800" cy="609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 rot="1762464">
            <a:off x="976542" y="2989652"/>
            <a:ext cx="1430469" cy="8354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440273" y="1659466"/>
            <a:ext cx="1540933" cy="98213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>
            <a:spLocks noChangeAspect="1"/>
          </p:cNvSpPr>
          <p:nvPr/>
        </p:nvSpPr>
        <p:spPr>
          <a:xfrm>
            <a:off x="889921" y="21171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>
            <a:spLocks noChangeAspect="1"/>
          </p:cNvSpPr>
          <p:nvPr/>
        </p:nvSpPr>
        <p:spPr>
          <a:xfrm>
            <a:off x="2752589" y="338712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>
            <a:spLocks noChangeAspect="1"/>
          </p:cNvSpPr>
          <p:nvPr/>
        </p:nvSpPr>
        <p:spPr>
          <a:xfrm>
            <a:off x="1296322" y="327998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>
            <a:spLocks noChangeAspect="1"/>
          </p:cNvSpPr>
          <p:nvPr/>
        </p:nvSpPr>
        <p:spPr>
          <a:xfrm>
            <a:off x="1651922" y="1372059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>
            <a:spLocks noChangeAspect="1"/>
          </p:cNvSpPr>
          <p:nvPr/>
        </p:nvSpPr>
        <p:spPr>
          <a:xfrm>
            <a:off x="3091256" y="160358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>
            <a:spLocks noChangeAspect="1"/>
          </p:cNvSpPr>
          <p:nvPr/>
        </p:nvSpPr>
        <p:spPr>
          <a:xfrm>
            <a:off x="3853256" y="2489653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Picture 6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925" y="2347381"/>
            <a:ext cx="266700" cy="266700"/>
          </a:xfrm>
          <a:prstGeom prst="rect">
            <a:avLst/>
          </a:prstGeom>
        </p:spPr>
      </p:pic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474134" y="71442"/>
            <a:ext cx="8229600" cy="876825"/>
          </a:xfrm>
        </p:spPr>
        <p:txBody>
          <a:bodyPr/>
          <a:lstStyle/>
          <a:p>
            <a:r>
              <a:rPr lang="en-US" dirty="0" smtClean="0"/>
              <a:t>Embedding an Expander into 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53999" y="4487334"/>
            <a:ext cx="8500534" cy="1236133"/>
          </a:xfrm>
          <a:prstGeom prst="rect">
            <a:avLst/>
          </a:prstGeom>
          <a:noFill/>
          <a:ln>
            <a:solidFill>
              <a:srgbClr val="AC0D11"/>
            </a:solidFill>
          </a:ln>
        </p:spPr>
        <p:txBody>
          <a:bodyPr wrap="square" rtlCol="0">
            <a:noAutofit/>
          </a:bodyPr>
          <a:lstStyle/>
          <a:p>
            <a:r>
              <a:rPr lang="en-US" sz="3200" dirty="0" smtClean="0"/>
              <a:t>Routing on </a:t>
            </a:r>
            <a:r>
              <a:rPr lang="en-US" sz="3200" dirty="0" smtClean="0">
                <a:solidFill>
                  <a:srgbClr val="AC0D11"/>
                </a:solidFill>
              </a:rPr>
              <a:t>vertex-disjoint </a:t>
            </a:r>
            <a:r>
              <a:rPr lang="en-US" sz="3200" dirty="0" smtClean="0"/>
              <a:t>paths in X gives a good routing in G!</a:t>
            </a:r>
          </a:p>
          <a:p>
            <a:endParaRPr lang="en-US" sz="2800" dirty="0"/>
          </a:p>
        </p:txBody>
      </p:sp>
      <p:grpSp>
        <p:nvGrpSpPr>
          <p:cNvPr id="5" name="Group 4"/>
          <p:cNvGrpSpPr/>
          <p:nvPr/>
        </p:nvGrpSpPr>
        <p:grpSpPr>
          <a:xfrm>
            <a:off x="5554133" y="1676400"/>
            <a:ext cx="2387600" cy="1371600"/>
            <a:chOff x="1083733" y="4995334"/>
            <a:chExt cx="2387600" cy="1371600"/>
          </a:xfrm>
        </p:grpSpPr>
        <p:sp>
          <p:nvSpPr>
            <p:cNvPr id="50" name="Oval 49"/>
            <p:cNvSpPr/>
            <p:nvPr/>
          </p:nvSpPr>
          <p:spPr>
            <a:xfrm>
              <a:off x="1083733" y="4995334"/>
              <a:ext cx="2387600" cy="13716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>
              <a:spLocks noChangeAspect="1"/>
            </p:cNvSpPr>
            <p:nvPr/>
          </p:nvSpPr>
          <p:spPr>
            <a:xfrm>
              <a:off x="1465717" y="533446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>
            <a:xfrm>
              <a:off x="2413986" y="602872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>
            <a:xfrm>
              <a:off x="1635051" y="6006246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>
              <a:off x="2058384" y="511432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>
              <a:spLocks noChangeAspect="1"/>
            </p:cNvSpPr>
            <p:nvPr/>
          </p:nvSpPr>
          <p:spPr>
            <a:xfrm>
              <a:off x="2667986" y="517652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>
              <a:spLocks noChangeAspect="1"/>
            </p:cNvSpPr>
            <p:nvPr/>
          </p:nvSpPr>
          <p:spPr>
            <a:xfrm>
              <a:off x="3057453" y="567312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2000" y="5461000"/>
              <a:ext cx="304800" cy="254000"/>
            </a:xfrm>
            <a:prstGeom prst="rect">
              <a:avLst/>
            </a:prstGeom>
          </p:spPr>
        </p:pic>
      </p:grpSp>
      <p:cxnSp>
        <p:nvCxnSpPr>
          <p:cNvPr id="7" name="Straight Connector 6"/>
          <p:cNvCxnSpPr>
            <a:stCxn id="51" idx="5"/>
            <a:endCxn id="52" idx="1"/>
          </p:cNvCxnSpPr>
          <p:nvPr/>
        </p:nvCxnSpPr>
        <p:spPr>
          <a:xfrm>
            <a:off x="6092215" y="2171624"/>
            <a:ext cx="818953" cy="564944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56" idx="5"/>
            <a:endCxn id="57" idx="0"/>
          </p:cNvCxnSpPr>
          <p:nvPr/>
        </p:nvCxnSpPr>
        <p:spPr>
          <a:xfrm>
            <a:off x="7294484" y="2013684"/>
            <a:ext cx="324809" cy="340502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endCxn id="57" idx="3"/>
          </p:cNvCxnSpPr>
          <p:nvPr/>
        </p:nvCxnSpPr>
        <p:spPr>
          <a:xfrm flipV="1">
            <a:off x="7040484" y="2510284"/>
            <a:ext cx="514151" cy="282333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reeform 16"/>
          <p:cNvSpPr/>
          <p:nvPr/>
        </p:nvSpPr>
        <p:spPr>
          <a:xfrm>
            <a:off x="1439330" y="2438400"/>
            <a:ext cx="1032933" cy="829733"/>
          </a:xfrm>
          <a:custGeom>
            <a:avLst/>
            <a:gdLst>
              <a:gd name="connsiteX0" fmla="*/ 0 w 1032933"/>
              <a:gd name="connsiteY0" fmla="*/ 0 h 829733"/>
              <a:gd name="connsiteX1" fmla="*/ 270933 w 1032933"/>
              <a:gd name="connsiteY1" fmla="*/ 321733 h 829733"/>
              <a:gd name="connsiteX2" fmla="*/ 812800 w 1032933"/>
              <a:gd name="connsiteY2" fmla="*/ 423333 h 829733"/>
              <a:gd name="connsiteX3" fmla="*/ 1032933 w 1032933"/>
              <a:gd name="connsiteY3" fmla="*/ 829733 h 82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2933" h="829733">
                <a:moveTo>
                  <a:pt x="0" y="0"/>
                </a:moveTo>
                <a:cubicBezTo>
                  <a:pt x="67733" y="125589"/>
                  <a:pt x="135466" y="251178"/>
                  <a:pt x="270933" y="321733"/>
                </a:cubicBezTo>
                <a:cubicBezTo>
                  <a:pt x="406400" y="392288"/>
                  <a:pt x="685800" y="338666"/>
                  <a:pt x="812800" y="423333"/>
                </a:cubicBezTo>
                <a:cubicBezTo>
                  <a:pt x="939800" y="508000"/>
                  <a:pt x="986366" y="668866"/>
                  <a:pt x="1032933" y="829733"/>
                </a:cubicBezTo>
              </a:path>
            </a:pathLst>
          </a:cu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3335863" y="2794000"/>
            <a:ext cx="440359" cy="457200"/>
          </a:xfrm>
          <a:custGeom>
            <a:avLst/>
            <a:gdLst>
              <a:gd name="connsiteX0" fmla="*/ 0 w 440359"/>
              <a:gd name="connsiteY0" fmla="*/ 457200 h 457200"/>
              <a:gd name="connsiteX1" fmla="*/ 406400 w 440359"/>
              <a:gd name="connsiteY1" fmla="*/ 355600 h 457200"/>
              <a:gd name="connsiteX2" fmla="*/ 389467 w 440359"/>
              <a:gd name="connsiteY2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0359" h="457200">
                <a:moveTo>
                  <a:pt x="0" y="457200"/>
                </a:moveTo>
                <a:cubicBezTo>
                  <a:pt x="170744" y="444500"/>
                  <a:pt x="341489" y="431800"/>
                  <a:pt x="406400" y="355600"/>
                </a:cubicBezTo>
                <a:cubicBezTo>
                  <a:pt x="471311" y="279400"/>
                  <a:pt x="430389" y="139700"/>
                  <a:pt x="389467" y="0"/>
                </a:cubicBezTo>
              </a:path>
            </a:pathLst>
          </a:cu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2523063" y="1845733"/>
            <a:ext cx="806218" cy="745067"/>
          </a:xfrm>
          <a:custGeom>
            <a:avLst/>
            <a:gdLst>
              <a:gd name="connsiteX0" fmla="*/ 643467 w 806218"/>
              <a:gd name="connsiteY0" fmla="*/ 745067 h 745067"/>
              <a:gd name="connsiteX1" fmla="*/ 778934 w 806218"/>
              <a:gd name="connsiteY1" fmla="*/ 287867 h 745067"/>
              <a:gd name="connsiteX2" fmla="*/ 169334 w 806218"/>
              <a:gd name="connsiteY2" fmla="*/ 389467 h 745067"/>
              <a:gd name="connsiteX3" fmla="*/ 0 w 806218"/>
              <a:gd name="connsiteY3" fmla="*/ 0 h 745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6218" h="745067">
                <a:moveTo>
                  <a:pt x="643467" y="745067"/>
                </a:moveTo>
                <a:cubicBezTo>
                  <a:pt x="750711" y="546100"/>
                  <a:pt x="857956" y="347134"/>
                  <a:pt x="778934" y="287867"/>
                </a:cubicBezTo>
                <a:cubicBezTo>
                  <a:pt x="699912" y="228600"/>
                  <a:pt x="299156" y="437445"/>
                  <a:pt x="169334" y="389467"/>
                </a:cubicBezTo>
                <a:cubicBezTo>
                  <a:pt x="39512" y="341489"/>
                  <a:pt x="19756" y="170744"/>
                  <a:pt x="0" y="0"/>
                </a:cubicBezTo>
              </a:path>
            </a:pathLst>
          </a:cu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999063" y="2269067"/>
            <a:ext cx="423334" cy="277714"/>
          </a:xfrm>
          <a:custGeom>
            <a:avLst/>
            <a:gdLst>
              <a:gd name="connsiteX0" fmla="*/ 0 w 423334"/>
              <a:gd name="connsiteY0" fmla="*/ 0 h 277714"/>
              <a:gd name="connsiteX1" fmla="*/ 84667 w 423334"/>
              <a:gd name="connsiteY1" fmla="*/ 270933 h 277714"/>
              <a:gd name="connsiteX2" fmla="*/ 423334 w 423334"/>
              <a:gd name="connsiteY2" fmla="*/ 169333 h 27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3334" h="277714">
                <a:moveTo>
                  <a:pt x="0" y="0"/>
                </a:moveTo>
                <a:cubicBezTo>
                  <a:pt x="7055" y="121355"/>
                  <a:pt x="14111" y="242711"/>
                  <a:pt x="84667" y="270933"/>
                </a:cubicBezTo>
                <a:cubicBezTo>
                  <a:pt x="155223" y="299155"/>
                  <a:pt x="289278" y="234244"/>
                  <a:pt x="423334" y="169333"/>
                </a:cubicBezTo>
              </a:path>
            </a:pathLst>
          </a:cu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2455330" y="3181510"/>
            <a:ext cx="914400" cy="139380"/>
          </a:xfrm>
          <a:custGeom>
            <a:avLst/>
            <a:gdLst>
              <a:gd name="connsiteX0" fmla="*/ 0 w 914400"/>
              <a:gd name="connsiteY0" fmla="*/ 69690 h 139380"/>
              <a:gd name="connsiteX1" fmla="*/ 423333 w 914400"/>
              <a:gd name="connsiteY1" fmla="*/ 1957 h 139380"/>
              <a:gd name="connsiteX2" fmla="*/ 694267 w 914400"/>
              <a:gd name="connsiteY2" fmla="*/ 137423 h 139380"/>
              <a:gd name="connsiteX3" fmla="*/ 914400 w 914400"/>
              <a:gd name="connsiteY3" fmla="*/ 69690 h 139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" h="139380">
                <a:moveTo>
                  <a:pt x="0" y="69690"/>
                </a:moveTo>
                <a:cubicBezTo>
                  <a:pt x="153811" y="30179"/>
                  <a:pt x="307622" y="-9332"/>
                  <a:pt x="423333" y="1957"/>
                </a:cubicBezTo>
                <a:cubicBezTo>
                  <a:pt x="539044" y="13246"/>
                  <a:pt x="612423" y="126134"/>
                  <a:pt x="694267" y="137423"/>
                </a:cubicBezTo>
                <a:cubicBezTo>
                  <a:pt x="776111" y="148712"/>
                  <a:pt x="845255" y="109201"/>
                  <a:pt x="914400" y="69690"/>
                </a:cubicBezTo>
              </a:path>
            </a:pathLst>
          </a:cu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3183464" y="2486487"/>
            <a:ext cx="541866" cy="307513"/>
          </a:xfrm>
          <a:custGeom>
            <a:avLst/>
            <a:gdLst>
              <a:gd name="connsiteX0" fmla="*/ 541866 w 541866"/>
              <a:gd name="connsiteY0" fmla="*/ 307513 h 307513"/>
              <a:gd name="connsiteX1" fmla="*/ 389466 w 541866"/>
              <a:gd name="connsiteY1" fmla="*/ 2713 h 307513"/>
              <a:gd name="connsiteX2" fmla="*/ 84666 w 541866"/>
              <a:gd name="connsiteY2" fmla="*/ 155113 h 307513"/>
              <a:gd name="connsiteX3" fmla="*/ 0 w 541866"/>
              <a:gd name="connsiteY3" fmla="*/ 104313 h 30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866" h="307513">
                <a:moveTo>
                  <a:pt x="541866" y="307513"/>
                </a:moveTo>
                <a:cubicBezTo>
                  <a:pt x="503766" y="167813"/>
                  <a:pt x="465666" y="28113"/>
                  <a:pt x="389466" y="2713"/>
                </a:cubicBezTo>
                <a:cubicBezTo>
                  <a:pt x="313266" y="-22687"/>
                  <a:pt x="149577" y="138180"/>
                  <a:pt x="84666" y="155113"/>
                </a:cubicBezTo>
                <a:cubicBezTo>
                  <a:pt x="19755" y="172046"/>
                  <a:pt x="9877" y="138179"/>
                  <a:pt x="0" y="104313"/>
                </a:cubicBezTo>
              </a:path>
            </a:pathLst>
          </a:cu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2523063" y="1505623"/>
            <a:ext cx="592667" cy="340110"/>
          </a:xfrm>
          <a:custGeom>
            <a:avLst/>
            <a:gdLst>
              <a:gd name="connsiteX0" fmla="*/ 592667 w 592667"/>
              <a:gd name="connsiteY0" fmla="*/ 170777 h 340110"/>
              <a:gd name="connsiteX1" fmla="*/ 287867 w 592667"/>
              <a:gd name="connsiteY1" fmla="*/ 1444 h 340110"/>
              <a:gd name="connsiteX2" fmla="*/ 118534 w 592667"/>
              <a:gd name="connsiteY2" fmla="*/ 255444 h 340110"/>
              <a:gd name="connsiteX3" fmla="*/ 0 w 592667"/>
              <a:gd name="connsiteY3" fmla="*/ 340110 h 34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667" h="340110">
                <a:moveTo>
                  <a:pt x="592667" y="170777"/>
                </a:moveTo>
                <a:cubicBezTo>
                  <a:pt x="479778" y="79055"/>
                  <a:pt x="366889" y="-12667"/>
                  <a:pt x="287867" y="1444"/>
                </a:cubicBezTo>
                <a:cubicBezTo>
                  <a:pt x="208845" y="15555"/>
                  <a:pt x="166512" y="199000"/>
                  <a:pt x="118534" y="255444"/>
                </a:cubicBezTo>
                <a:cubicBezTo>
                  <a:pt x="70556" y="311888"/>
                  <a:pt x="35278" y="325999"/>
                  <a:pt x="0" y="340110"/>
                </a:cubicBezTo>
              </a:path>
            </a:pathLst>
          </a:cu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000"/>
              </a:solidFill>
            </a:endParaRPr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283" y="1993900"/>
            <a:ext cx="139700" cy="1778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50" y="1765300"/>
            <a:ext cx="114300" cy="228600"/>
          </a:xfrm>
          <a:prstGeom prst="rect">
            <a:avLst/>
          </a:prstGeom>
        </p:spPr>
      </p:pic>
      <p:pic>
        <p:nvPicPr>
          <p:cNvPr id="41" name="Picture 40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50" y="1824581"/>
            <a:ext cx="139700" cy="177800"/>
          </a:xfrm>
          <a:prstGeom prst="rect">
            <a:avLst/>
          </a:prstGeom>
        </p:spPr>
      </p:pic>
      <p:pic>
        <p:nvPicPr>
          <p:cNvPr id="43" name="Picture 42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384" y="1291181"/>
            <a:ext cx="1143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93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1" grpId="0" animBg="1"/>
      <p:bldP spid="27" grpId="0" animBg="1"/>
      <p:bldP spid="32" grpId="0" animBg="1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2803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Input</a:t>
            </a:r>
            <a:r>
              <a:rPr lang="en-US" dirty="0" smtClean="0"/>
              <a:t>: Graph G, source-sink pairs (s</a:t>
            </a:r>
            <a:r>
              <a:rPr lang="en-US" baseline="-25000" dirty="0" smtClean="0"/>
              <a:t>1</a:t>
            </a:r>
            <a:r>
              <a:rPr lang="en-US" dirty="0" smtClean="0"/>
              <a:t>,t</a:t>
            </a:r>
            <a:r>
              <a:rPr lang="en-US" baseline="-25000" dirty="0" smtClean="0"/>
              <a:t>1</a:t>
            </a:r>
            <a:r>
              <a:rPr lang="en-US" dirty="0" smtClean="0"/>
              <a:t>),…,(</a:t>
            </a:r>
            <a:r>
              <a:rPr lang="en-US" dirty="0" err="1" smtClean="0"/>
              <a:t>s</a:t>
            </a:r>
            <a:r>
              <a:rPr lang="en-US" baseline="-25000" dirty="0" err="1" smtClean="0"/>
              <a:t>k</a:t>
            </a:r>
            <a:r>
              <a:rPr lang="en-US" dirty="0" err="1" smtClean="0"/>
              <a:t>,t</a:t>
            </a:r>
            <a:r>
              <a:rPr lang="en-US" baseline="-25000" dirty="0" err="1" smtClean="0"/>
              <a:t>k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Goal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FF0000"/>
                </a:solidFill>
              </a:rPr>
              <a:t>Route</a:t>
            </a:r>
            <a:r>
              <a:rPr lang="en-US" dirty="0" smtClean="0"/>
              <a:t> as many pairs as possible; minimize edge congestion.</a:t>
            </a:r>
            <a:endParaRPr lang="en-US" dirty="0"/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1534658" y="412803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1534658" y="4792025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2648068" y="476662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2639601" y="411039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034388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1034388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3168205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168205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stCxn id="8" idx="5"/>
            <a:endCxn id="4" idx="1"/>
          </p:cNvCxnSpPr>
          <p:nvPr/>
        </p:nvCxnSpPr>
        <p:spPr>
          <a:xfrm>
            <a:off x="1190486" y="3848025"/>
            <a:ext cx="370954" cy="3067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0"/>
            <a:endCxn id="4" idx="4"/>
          </p:cNvCxnSpPr>
          <p:nvPr/>
        </p:nvCxnSpPr>
        <p:spPr>
          <a:xfrm flipV="1">
            <a:off x="1626098" y="4310911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739044" y="4282727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7" idx="2"/>
            <a:endCxn id="4" idx="6"/>
          </p:cNvCxnSpPr>
          <p:nvPr/>
        </p:nvCxnSpPr>
        <p:spPr>
          <a:xfrm flipH="1">
            <a:off x="1717538" y="4201830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715845" y="4871682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9" idx="7"/>
            <a:endCxn id="5" idx="3"/>
          </p:cNvCxnSpPr>
          <p:nvPr/>
        </p:nvCxnSpPr>
        <p:spPr>
          <a:xfrm flipV="1">
            <a:off x="1190486" y="4948123"/>
            <a:ext cx="370954" cy="3759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7" idx="7"/>
            <a:endCxn id="10" idx="3"/>
          </p:cNvCxnSpPr>
          <p:nvPr/>
        </p:nvCxnSpPr>
        <p:spPr>
          <a:xfrm flipV="1">
            <a:off x="2795699" y="3848025"/>
            <a:ext cx="399288" cy="28914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1" idx="1"/>
          </p:cNvCxnSpPr>
          <p:nvPr/>
        </p:nvCxnSpPr>
        <p:spPr>
          <a:xfrm>
            <a:off x="2816088" y="4923294"/>
            <a:ext cx="378899" cy="4007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5" name="Picture 3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49" y="3577167"/>
            <a:ext cx="292100" cy="228600"/>
          </a:xfrm>
          <a:prstGeom prst="rect">
            <a:avLst/>
          </a:prstGeom>
        </p:spPr>
      </p:pic>
      <p:pic>
        <p:nvPicPr>
          <p:cNvPr id="36" name="Picture 3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650" y="5444067"/>
            <a:ext cx="266700" cy="304800"/>
          </a:xfrm>
          <a:prstGeom prst="rect">
            <a:avLst/>
          </a:prstGeom>
        </p:spPr>
      </p:pic>
      <p:pic>
        <p:nvPicPr>
          <p:cNvPr id="37" name="Picture 36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33" y="5469467"/>
            <a:ext cx="304800" cy="228600"/>
          </a:xfrm>
          <a:prstGeom prst="rect">
            <a:avLst/>
          </a:prstGeom>
        </p:spPr>
      </p:pic>
      <p:pic>
        <p:nvPicPr>
          <p:cNvPr id="38" name="Picture 3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400" y="3445933"/>
            <a:ext cx="279400" cy="304800"/>
          </a:xfrm>
          <a:prstGeom prst="rect">
            <a:avLst/>
          </a:prstGeom>
        </p:spPr>
      </p:pic>
      <p:pic>
        <p:nvPicPr>
          <p:cNvPr id="39" name="Picture 38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633" y="3845983"/>
            <a:ext cx="304800" cy="241300"/>
          </a:xfrm>
          <a:prstGeom prst="rect">
            <a:avLst/>
          </a:prstGeom>
        </p:spPr>
      </p:pic>
      <p:pic>
        <p:nvPicPr>
          <p:cNvPr id="40" name="Picture 39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200" y="3740150"/>
            <a:ext cx="279400" cy="3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859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val 29"/>
          <p:cNvSpPr/>
          <p:nvPr/>
        </p:nvSpPr>
        <p:spPr>
          <a:xfrm>
            <a:off x="169330" y="982133"/>
            <a:ext cx="4267199" cy="298026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014143" y="2286000"/>
            <a:ext cx="1320800" cy="609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083741" y="1320800"/>
            <a:ext cx="1320800" cy="609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 rot="1762464">
            <a:off x="976542" y="2989652"/>
            <a:ext cx="1430469" cy="8354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2167475" y="1422400"/>
            <a:ext cx="1320800" cy="609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235211" y="3064933"/>
            <a:ext cx="1320800" cy="609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440273" y="1659466"/>
            <a:ext cx="1540933" cy="98213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>
            <a:spLocks noChangeAspect="1"/>
          </p:cNvSpPr>
          <p:nvPr/>
        </p:nvSpPr>
        <p:spPr>
          <a:xfrm>
            <a:off x="889921" y="21171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>
            <a:spLocks noChangeAspect="1"/>
          </p:cNvSpPr>
          <p:nvPr/>
        </p:nvSpPr>
        <p:spPr>
          <a:xfrm>
            <a:off x="2752589" y="338712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>
            <a:spLocks noChangeAspect="1"/>
          </p:cNvSpPr>
          <p:nvPr/>
        </p:nvSpPr>
        <p:spPr>
          <a:xfrm>
            <a:off x="1296322" y="327998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>
            <a:spLocks noChangeAspect="1"/>
          </p:cNvSpPr>
          <p:nvPr/>
        </p:nvSpPr>
        <p:spPr>
          <a:xfrm>
            <a:off x="1651922" y="1372059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>
            <a:spLocks noChangeAspect="1"/>
          </p:cNvSpPr>
          <p:nvPr/>
        </p:nvSpPr>
        <p:spPr>
          <a:xfrm>
            <a:off x="3091256" y="160358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>
            <a:spLocks noChangeAspect="1"/>
          </p:cNvSpPr>
          <p:nvPr/>
        </p:nvSpPr>
        <p:spPr>
          <a:xfrm>
            <a:off x="3853256" y="2489653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Picture 6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925" y="2347381"/>
            <a:ext cx="266700" cy="266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0132" y="4047067"/>
            <a:ext cx="8500534" cy="2692400"/>
          </a:xfrm>
          <a:prstGeom prst="rect">
            <a:avLst/>
          </a:prstGeom>
          <a:noFill/>
          <a:ln>
            <a:solidFill>
              <a:srgbClr val="AC0D11"/>
            </a:solidFill>
          </a:ln>
        </p:spPr>
        <p:txBody>
          <a:bodyPr wrap="square" rtlCol="0">
            <a:noAutofit/>
          </a:bodyPr>
          <a:lstStyle/>
          <a:p>
            <a:r>
              <a:rPr lang="en-US" sz="2800" dirty="0" smtClean="0">
                <a:solidFill>
                  <a:srgbClr val="AC0D11"/>
                </a:solidFill>
              </a:rPr>
              <a:t>Expander vertex</a:t>
            </a:r>
            <a:r>
              <a:rPr lang="en-US" sz="2800" dirty="0" smtClean="0"/>
              <a:t>            connected component in G containing the terminal</a:t>
            </a:r>
          </a:p>
          <a:p>
            <a:r>
              <a:rPr lang="en-US" sz="2800" dirty="0" smtClean="0">
                <a:solidFill>
                  <a:srgbClr val="AC0D11"/>
                </a:solidFill>
              </a:rPr>
              <a:t>Expander edge </a:t>
            </a:r>
            <a:r>
              <a:rPr lang="en-US" sz="2800" dirty="0" smtClean="0"/>
              <a:t>             path connecting some pair of vertices in the two components</a:t>
            </a:r>
          </a:p>
          <a:p>
            <a:r>
              <a:rPr lang="en-US" sz="2800" dirty="0" smtClean="0">
                <a:solidFill>
                  <a:srgbClr val="008000"/>
                </a:solidFill>
              </a:rPr>
              <a:t>An edge of G may only belong to a constant number of the components/paths.</a:t>
            </a:r>
          </a:p>
          <a:p>
            <a:endParaRPr lang="en-US" sz="2800" dirty="0"/>
          </a:p>
        </p:txBody>
      </p:sp>
      <p:sp>
        <p:nvSpPr>
          <p:cNvPr id="26" name="Right Arrow 25"/>
          <p:cNvSpPr/>
          <p:nvPr/>
        </p:nvSpPr>
        <p:spPr>
          <a:xfrm>
            <a:off x="2810932" y="4233342"/>
            <a:ext cx="711200" cy="254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2709332" y="5096942"/>
            <a:ext cx="711200" cy="254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845730" y="2460185"/>
            <a:ext cx="1320800" cy="689415"/>
          </a:xfrm>
          <a:custGeom>
            <a:avLst/>
            <a:gdLst>
              <a:gd name="connsiteX0" fmla="*/ 0 w 1320800"/>
              <a:gd name="connsiteY0" fmla="*/ 689415 h 689415"/>
              <a:gd name="connsiteX1" fmla="*/ 287867 w 1320800"/>
              <a:gd name="connsiteY1" fmla="*/ 350748 h 689415"/>
              <a:gd name="connsiteX2" fmla="*/ 711200 w 1320800"/>
              <a:gd name="connsiteY2" fmla="*/ 333815 h 689415"/>
              <a:gd name="connsiteX3" fmla="*/ 1016000 w 1320800"/>
              <a:gd name="connsiteY3" fmla="*/ 12082 h 689415"/>
              <a:gd name="connsiteX4" fmla="*/ 1320800 w 1320800"/>
              <a:gd name="connsiteY4" fmla="*/ 62882 h 689415"/>
              <a:gd name="connsiteX5" fmla="*/ 1320800 w 1320800"/>
              <a:gd name="connsiteY5" fmla="*/ 62882 h 689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800" h="689415">
                <a:moveTo>
                  <a:pt x="0" y="689415"/>
                </a:moveTo>
                <a:cubicBezTo>
                  <a:pt x="84667" y="549715"/>
                  <a:pt x="169334" y="410015"/>
                  <a:pt x="287867" y="350748"/>
                </a:cubicBezTo>
                <a:cubicBezTo>
                  <a:pt x="406400" y="291481"/>
                  <a:pt x="589845" y="390259"/>
                  <a:pt x="711200" y="333815"/>
                </a:cubicBezTo>
                <a:cubicBezTo>
                  <a:pt x="832556" y="277371"/>
                  <a:pt x="914400" y="57237"/>
                  <a:pt x="1016000" y="12082"/>
                </a:cubicBezTo>
                <a:cubicBezTo>
                  <a:pt x="1117600" y="-33073"/>
                  <a:pt x="1320800" y="62882"/>
                  <a:pt x="1320800" y="62882"/>
                </a:cubicBezTo>
                <a:lnTo>
                  <a:pt x="1320800" y="62882"/>
                </a:lnTo>
              </a:path>
            </a:pathLst>
          </a:cu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C0D11"/>
              </a:solidFill>
            </a:endParaRPr>
          </a:p>
        </p:txBody>
      </p:sp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474134" y="71442"/>
            <a:ext cx="8229600" cy="876825"/>
          </a:xfrm>
        </p:spPr>
        <p:txBody>
          <a:bodyPr/>
          <a:lstStyle/>
          <a:p>
            <a:r>
              <a:rPr lang="en-US" dirty="0" smtClean="0"/>
              <a:t>Embedding an Expander into G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5554133" y="1676400"/>
            <a:ext cx="2387600" cy="1371600"/>
            <a:chOff x="1083733" y="4995334"/>
            <a:chExt cx="2387600" cy="1371600"/>
          </a:xfrm>
        </p:grpSpPr>
        <p:sp>
          <p:nvSpPr>
            <p:cNvPr id="50" name="Oval 49"/>
            <p:cNvSpPr/>
            <p:nvPr/>
          </p:nvSpPr>
          <p:spPr>
            <a:xfrm>
              <a:off x="1083733" y="4995334"/>
              <a:ext cx="2387600" cy="13716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>
              <a:spLocks noChangeAspect="1"/>
            </p:cNvSpPr>
            <p:nvPr/>
          </p:nvSpPr>
          <p:spPr>
            <a:xfrm>
              <a:off x="1465717" y="533446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>
            <a:xfrm>
              <a:off x="2413986" y="602872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>
            <a:xfrm>
              <a:off x="1635051" y="6006246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>
              <a:off x="2058384" y="511432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>
              <a:spLocks noChangeAspect="1"/>
            </p:cNvSpPr>
            <p:nvPr/>
          </p:nvSpPr>
          <p:spPr>
            <a:xfrm>
              <a:off x="2667986" y="517652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>
              <a:spLocks noChangeAspect="1"/>
            </p:cNvSpPr>
            <p:nvPr/>
          </p:nvSpPr>
          <p:spPr>
            <a:xfrm>
              <a:off x="3057453" y="567312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2000" y="5461000"/>
              <a:ext cx="304800" cy="254000"/>
            </a:xfrm>
            <a:prstGeom prst="rect">
              <a:avLst/>
            </a:prstGeom>
          </p:spPr>
        </p:pic>
      </p:grpSp>
      <p:cxnSp>
        <p:nvCxnSpPr>
          <p:cNvPr id="7" name="Straight Connector 6"/>
          <p:cNvCxnSpPr>
            <a:stCxn id="54" idx="6"/>
            <a:endCxn id="57" idx="2"/>
          </p:cNvCxnSpPr>
          <p:nvPr/>
        </p:nvCxnSpPr>
        <p:spPr>
          <a:xfrm flipV="1">
            <a:off x="6288331" y="2445626"/>
            <a:ext cx="1239522" cy="333126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798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066" y="1934104"/>
            <a:ext cx="8229600" cy="1143000"/>
          </a:xfrm>
        </p:spPr>
        <p:txBody>
          <a:bodyPr/>
          <a:lstStyle/>
          <a:p>
            <a:r>
              <a:rPr lang="en-US" dirty="0" smtClean="0"/>
              <a:t>Embedding an Expander into 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472267" y="3420534"/>
            <a:ext cx="60282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AC0D11"/>
                </a:solidFill>
              </a:rPr>
              <a:t>Families of Good Vertex Sets</a:t>
            </a:r>
            <a:endParaRPr lang="en-US" sz="2800" dirty="0">
              <a:solidFill>
                <a:srgbClr val="AC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022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 Vertex Subset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37066" y="1422399"/>
            <a:ext cx="4097869" cy="243840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51" y="2398182"/>
            <a:ext cx="266700" cy="266700"/>
          </a:xfrm>
          <a:prstGeom prst="rect">
            <a:avLst/>
          </a:prstGeom>
        </p:spPr>
      </p:pic>
      <p:sp>
        <p:nvSpPr>
          <p:cNvPr id="7" name="Oval 6"/>
          <p:cNvSpPr>
            <a:spLocks noChangeAspect="1"/>
          </p:cNvSpPr>
          <p:nvPr/>
        </p:nvSpPr>
        <p:spPr>
          <a:xfrm>
            <a:off x="2084254" y="345486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389987" y="3387128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2422921" y="350566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1728654" y="3437928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2846255" y="3488728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1051320" y="326859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1117600" y="1591735"/>
            <a:ext cx="2218266" cy="711200"/>
            <a:chOff x="1117600" y="1591735"/>
            <a:chExt cx="2218266" cy="711200"/>
          </a:xfrm>
        </p:grpSpPr>
        <p:sp>
          <p:nvSpPr>
            <p:cNvPr id="20" name="Oval 19"/>
            <p:cNvSpPr/>
            <p:nvPr/>
          </p:nvSpPr>
          <p:spPr>
            <a:xfrm>
              <a:off x="1117600" y="1591735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0986" y="1864784"/>
              <a:ext cx="215900" cy="266700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1879600" y="2201334"/>
            <a:ext cx="609600" cy="287867"/>
            <a:chOff x="1879600" y="2201334"/>
            <a:chExt cx="609600" cy="287867"/>
          </a:xfrm>
        </p:grpSpPr>
        <p:cxnSp>
          <p:nvCxnSpPr>
            <p:cNvPr id="22" name="Straight Connector 21"/>
            <p:cNvCxnSpPr/>
            <p:nvPr/>
          </p:nvCxnSpPr>
          <p:spPr>
            <a:xfrm flipH="1">
              <a:off x="1879600" y="2201334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2032000" y="2201334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2184400" y="2201334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2336800" y="2201334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2489200" y="2201334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/>
          <p:nvPr/>
        </p:nvSpPr>
        <p:spPr>
          <a:xfrm>
            <a:off x="4521200" y="1591733"/>
            <a:ext cx="4182533" cy="3539431"/>
          </a:xfrm>
          <a:prstGeom prst="rect">
            <a:avLst/>
          </a:prstGeom>
          <a:noFill/>
          <a:ln w="38100">
            <a:solidFill>
              <a:srgbClr val="AC0D1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 is a good vertex subset </a:t>
            </a:r>
            <a:r>
              <a:rPr lang="en-US" sz="2800" dirty="0" err="1" smtClean="0"/>
              <a:t>iff</a:t>
            </a:r>
            <a:r>
              <a:rPr lang="en-US" sz="2800" dirty="0" smtClean="0"/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S contains no terminals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S is well-linked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There are k/</a:t>
            </a:r>
            <a:r>
              <a:rPr lang="en-US" sz="2800" dirty="0" err="1" smtClean="0"/>
              <a:t>polylog</a:t>
            </a:r>
            <a:r>
              <a:rPr lang="en-US" sz="2800" dirty="0" smtClean="0"/>
              <a:t> k paths connecting out(S) to the terminals, with congestion </a:t>
            </a:r>
            <a:r>
              <a:rPr lang="en-US" sz="2800" dirty="0" err="1" smtClean="0"/>
              <a:t>polylog</a:t>
            </a:r>
            <a:r>
              <a:rPr lang="en-US" sz="2800" dirty="0" smtClean="0"/>
              <a:t> k.</a:t>
            </a:r>
            <a:endParaRPr lang="en-US" sz="28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1507067" y="2421467"/>
            <a:ext cx="1409088" cy="1151466"/>
            <a:chOff x="1507067" y="2421467"/>
            <a:chExt cx="1409088" cy="1151466"/>
          </a:xfrm>
        </p:grpSpPr>
        <p:sp>
          <p:nvSpPr>
            <p:cNvPr id="28" name="Freeform 27"/>
            <p:cNvSpPr/>
            <p:nvPr/>
          </p:nvSpPr>
          <p:spPr>
            <a:xfrm>
              <a:off x="1507067" y="2489200"/>
              <a:ext cx="355600" cy="994317"/>
            </a:xfrm>
            <a:custGeom>
              <a:avLst/>
              <a:gdLst>
                <a:gd name="connsiteX0" fmla="*/ 355600 w 355600"/>
                <a:gd name="connsiteY0" fmla="*/ 0 h 994317"/>
                <a:gd name="connsiteX1" fmla="*/ 84666 w 355600"/>
                <a:gd name="connsiteY1" fmla="*/ 406400 h 994317"/>
                <a:gd name="connsiteX2" fmla="*/ 67733 w 355600"/>
                <a:gd name="connsiteY2" fmla="*/ 931333 h 994317"/>
                <a:gd name="connsiteX3" fmla="*/ 0 w 355600"/>
                <a:gd name="connsiteY3" fmla="*/ 965200 h 99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5600" h="994317">
                  <a:moveTo>
                    <a:pt x="355600" y="0"/>
                  </a:moveTo>
                  <a:cubicBezTo>
                    <a:pt x="244122" y="125589"/>
                    <a:pt x="132644" y="251178"/>
                    <a:pt x="84666" y="406400"/>
                  </a:cubicBezTo>
                  <a:cubicBezTo>
                    <a:pt x="36688" y="561622"/>
                    <a:pt x="81844" y="838200"/>
                    <a:pt x="67733" y="931333"/>
                  </a:cubicBezTo>
                  <a:cubicBezTo>
                    <a:pt x="53622" y="1024466"/>
                    <a:pt x="26811" y="994833"/>
                    <a:pt x="0" y="96520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1845733" y="2472267"/>
              <a:ext cx="173942" cy="1016000"/>
            </a:xfrm>
            <a:custGeom>
              <a:avLst/>
              <a:gdLst>
                <a:gd name="connsiteX0" fmla="*/ 169334 w 173942"/>
                <a:gd name="connsiteY0" fmla="*/ 0 h 1016000"/>
                <a:gd name="connsiteX1" fmla="*/ 152400 w 173942"/>
                <a:gd name="connsiteY1" fmla="*/ 660400 h 1016000"/>
                <a:gd name="connsiteX2" fmla="*/ 0 w 173942"/>
                <a:gd name="connsiteY2" fmla="*/ 1016000 h 101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3942" h="1016000">
                  <a:moveTo>
                    <a:pt x="169334" y="0"/>
                  </a:moveTo>
                  <a:cubicBezTo>
                    <a:pt x="174978" y="245533"/>
                    <a:pt x="180622" y="491067"/>
                    <a:pt x="152400" y="660400"/>
                  </a:cubicBezTo>
                  <a:cubicBezTo>
                    <a:pt x="124178" y="829733"/>
                    <a:pt x="62089" y="922866"/>
                    <a:pt x="0" y="101600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2268808" y="2472267"/>
              <a:ext cx="204073" cy="1083733"/>
            </a:xfrm>
            <a:custGeom>
              <a:avLst/>
              <a:gdLst>
                <a:gd name="connsiteX0" fmla="*/ 51059 w 204073"/>
                <a:gd name="connsiteY0" fmla="*/ 0 h 1083733"/>
                <a:gd name="connsiteX1" fmla="*/ 203459 w 204073"/>
                <a:gd name="connsiteY1" fmla="*/ 423333 h 1083733"/>
                <a:gd name="connsiteX2" fmla="*/ 259 w 204073"/>
                <a:gd name="connsiteY2" fmla="*/ 778933 h 1083733"/>
                <a:gd name="connsiteX3" fmla="*/ 169592 w 204073"/>
                <a:gd name="connsiteY3" fmla="*/ 1083733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073" h="1083733">
                  <a:moveTo>
                    <a:pt x="51059" y="0"/>
                  </a:moveTo>
                  <a:cubicBezTo>
                    <a:pt x="131492" y="146755"/>
                    <a:pt x="211926" y="293511"/>
                    <a:pt x="203459" y="423333"/>
                  </a:cubicBezTo>
                  <a:cubicBezTo>
                    <a:pt x="194992" y="553155"/>
                    <a:pt x="5903" y="668866"/>
                    <a:pt x="259" y="778933"/>
                  </a:cubicBezTo>
                  <a:cubicBezTo>
                    <a:pt x="-5386" y="889000"/>
                    <a:pt x="82103" y="986366"/>
                    <a:pt x="169592" y="1083733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2472267" y="2421467"/>
              <a:ext cx="443888" cy="1151466"/>
            </a:xfrm>
            <a:custGeom>
              <a:avLst/>
              <a:gdLst>
                <a:gd name="connsiteX0" fmla="*/ 0 w 443888"/>
                <a:gd name="connsiteY0" fmla="*/ 0 h 1151466"/>
                <a:gd name="connsiteX1" fmla="*/ 440266 w 443888"/>
                <a:gd name="connsiteY1" fmla="*/ 558800 h 1151466"/>
                <a:gd name="connsiteX2" fmla="*/ 220133 w 443888"/>
                <a:gd name="connsiteY2" fmla="*/ 1049866 h 1151466"/>
                <a:gd name="connsiteX3" fmla="*/ 423333 w 443888"/>
                <a:gd name="connsiteY3" fmla="*/ 1151466 h 115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3888" h="1151466">
                  <a:moveTo>
                    <a:pt x="0" y="0"/>
                  </a:moveTo>
                  <a:cubicBezTo>
                    <a:pt x="201788" y="191911"/>
                    <a:pt x="403577" y="383822"/>
                    <a:pt x="440266" y="558800"/>
                  </a:cubicBezTo>
                  <a:cubicBezTo>
                    <a:pt x="476955" y="733778"/>
                    <a:pt x="222955" y="951088"/>
                    <a:pt x="220133" y="1049866"/>
                  </a:cubicBezTo>
                  <a:cubicBezTo>
                    <a:pt x="217311" y="1148644"/>
                    <a:pt x="320322" y="1150055"/>
                    <a:pt x="423333" y="1151466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46663" y="4707467"/>
            <a:ext cx="3708400" cy="711200"/>
            <a:chOff x="846663" y="4707467"/>
            <a:chExt cx="3708400" cy="711200"/>
          </a:xfrm>
        </p:grpSpPr>
        <p:sp>
          <p:nvSpPr>
            <p:cNvPr id="32" name="Rounded Rectangular Callout 31"/>
            <p:cNvSpPr/>
            <p:nvPr/>
          </p:nvSpPr>
          <p:spPr>
            <a:xfrm>
              <a:off x="846663" y="4707467"/>
              <a:ext cx="3708400" cy="711200"/>
            </a:xfrm>
            <a:prstGeom prst="wedgeRoundRectCallout">
              <a:avLst>
                <a:gd name="adj1" fmla="val 57815"/>
                <a:gd name="adj2" fmla="val -99435"/>
                <a:gd name="adj3" fmla="val 16667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p:pic>
          <p:nvPicPr>
            <p:cNvPr id="33" name="Picture 32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7100" y="4861983"/>
              <a:ext cx="3530600" cy="3683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99123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267" y="139171"/>
            <a:ext cx="8229600" cy="1143000"/>
          </a:xfrm>
        </p:spPr>
        <p:txBody>
          <a:bodyPr/>
          <a:lstStyle/>
          <a:p>
            <a:r>
              <a:rPr lang="en-US" dirty="0" smtClean="0"/>
              <a:t>Family of Good Vertex Subsets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3067"/>
            <a:ext cx="8229600" cy="24045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Ω</a:t>
            </a:r>
            <a:r>
              <a:rPr lang="en-US" dirty="0" smtClean="0"/>
              <a:t>(log</a:t>
            </a:r>
            <a:r>
              <a:rPr lang="en-US" baseline="30000" dirty="0" smtClean="0"/>
              <a:t>2</a:t>
            </a:r>
            <a:r>
              <a:rPr lang="en-US" dirty="0" smtClean="0"/>
              <a:t>k) disjoint good vertex subsets.</a:t>
            </a:r>
          </a:p>
          <a:p>
            <a:r>
              <a:rPr lang="en-US" dirty="0" smtClean="0"/>
              <a:t>Each subset can send k/(</a:t>
            </a:r>
            <a:r>
              <a:rPr lang="en-US" dirty="0" err="1" smtClean="0"/>
              <a:t>polylog</a:t>
            </a:r>
            <a:r>
              <a:rPr lang="en-US" dirty="0" smtClean="0"/>
              <a:t> k) flow units to the terminals</a:t>
            </a:r>
          </a:p>
          <a:p>
            <a:r>
              <a:rPr lang="en-US" dirty="0" smtClean="0"/>
              <a:t>total congestion </a:t>
            </a:r>
            <a:r>
              <a:rPr lang="en-US" dirty="0" err="1" smtClean="0"/>
              <a:t>polylog</a:t>
            </a:r>
            <a:r>
              <a:rPr lang="en-US" dirty="0" smtClean="0"/>
              <a:t> k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304800" y="4080917"/>
            <a:ext cx="8381999" cy="2469361"/>
            <a:chOff x="304800" y="4080917"/>
            <a:chExt cx="8381999" cy="2469361"/>
          </a:xfrm>
        </p:grpSpPr>
        <p:sp>
          <p:nvSpPr>
            <p:cNvPr id="4" name="Oval 3"/>
            <p:cNvSpPr/>
            <p:nvPr/>
          </p:nvSpPr>
          <p:spPr>
            <a:xfrm>
              <a:off x="304800" y="4080917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2794000" y="4097850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6468533" y="4148650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6500" y="4260832"/>
              <a:ext cx="330200" cy="317500"/>
            </a:xfrm>
            <a:prstGeom prst="rect">
              <a:avLst/>
            </a:prstGeom>
          </p:spPr>
        </p:pic>
        <p:pic>
          <p:nvPicPr>
            <p:cNvPr id="11" name="Picture 10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2633" y="4311632"/>
              <a:ext cx="330200" cy="317500"/>
            </a:xfrm>
            <a:prstGeom prst="rect">
              <a:avLst/>
            </a:prstGeom>
          </p:spPr>
        </p:pic>
        <p:pic>
          <p:nvPicPr>
            <p:cNvPr id="12" name="Picture 11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0817" y="4294699"/>
              <a:ext cx="342900" cy="317500"/>
            </a:xfrm>
            <a:prstGeom prst="rect">
              <a:avLst/>
            </a:prstGeom>
          </p:spPr>
        </p:pic>
        <p:pic>
          <p:nvPicPr>
            <p:cNvPr id="13" name="Picture 12" descr="latex-image-1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3183" y="4411115"/>
              <a:ext cx="368300" cy="50800"/>
            </a:xfrm>
            <a:prstGeom prst="rect">
              <a:avLst/>
            </a:prstGeom>
          </p:spPr>
        </p:pic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4193662" y="6367398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2572900" y="6367398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>
              <a:spLocks noChangeAspect="1"/>
            </p:cNvSpPr>
            <p:nvPr/>
          </p:nvSpPr>
          <p:spPr>
            <a:xfrm>
              <a:off x="5004043" y="6367398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>
              <a:spLocks noChangeAspect="1"/>
            </p:cNvSpPr>
            <p:nvPr/>
          </p:nvSpPr>
          <p:spPr>
            <a:xfrm>
              <a:off x="3383281" y="6367398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>
              <a:spLocks noChangeAspect="1"/>
            </p:cNvSpPr>
            <p:nvPr/>
          </p:nvSpPr>
          <p:spPr>
            <a:xfrm>
              <a:off x="7435187" y="6367398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>
              <a:spLocks noChangeAspect="1"/>
            </p:cNvSpPr>
            <p:nvPr/>
          </p:nvSpPr>
          <p:spPr>
            <a:xfrm>
              <a:off x="6624805" y="6367398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>
              <a:spLocks noChangeAspect="1"/>
            </p:cNvSpPr>
            <p:nvPr/>
          </p:nvSpPr>
          <p:spPr>
            <a:xfrm>
              <a:off x="5814424" y="6367398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1016000" y="4758249"/>
              <a:ext cx="1608667" cy="1625600"/>
            </a:xfrm>
            <a:custGeom>
              <a:avLst/>
              <a:gdLst>
                <a:gd name="connsiteX0" fmla="*/ 0 w 1620594"/>
                <a:gd name="connsiteY0" fmla="*/ 0 h 2624666"/>
                <a:gd name="connsiteX1" fmla="*/ 524933 w 1620594"/>
                <a:gd name="connsiteY1" fmla="*/ 491066 h 2624666"/>
                <a:gd name="connsiteX2" fmla="*/ 677333 w 1620594"/>
                <a:gd name="connsiteY2" fmla="*/ 914400 h 2624666"/>
                <a:gd name="connsiteX3" fmla="*/ 1490133 w 1620594"/>
                <a:gd name="connsiteY3" fmla="*/ 2116666 h 2624666"/>
                <a:gd name="connsiteX4" fmla="*/ 1608667 w 1620594"/>
                <a:gd name="connsiteY4" fmla="*/ 2624666 h 262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0594" h="2624666">
                  <a:moveTo>
                    <a:pt x="0" y="0"/>
                  </a:moveTo>
                  <a:cubicBezTo>
                    <a:pt x="206022" y="169333"/>
                    <a:pt x="412044" y="338666"/>
                    <a:pt x="524933" y="491066"/>
                  </a:cubicBezTo>
                  <a:cubicBezTo>
                    <a:pt x="637822" y="643466"/>
                    <a:pt x="516466" y="643467"/>
                    <a:pt x="677333" y="914400"/>
                  </a:cubicBezTo>
                  <a:cubicBezTo>
                    <a:pt x="838200" y="1185333"/>
                    <a:pt x="1334911" y="1831622"/>
                    <a:pt x="1490133" y="2116666"/>
                  </a:cubicBezTo>
                  <a:cubicBezTo>
                    <a:pt x="1645355" y="2401710"/>
                    <a:pt x="1627011" y="2513188"/>
                    <a:pt x="1608667" y="2624666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1557867" y="4792115"/>
              <a:ext cx="1896533" cy="1591734"/>
            </a:xfrm>
            <a:custGeom>
              <a:avLst/>
              <a:gdLst>
                <a:gd name="connsiteX0" fmla="*/ 0 w 2658533"/>
                <a:gd name="connsiteY0" fmla="*/ 0 h 2743200"/>
                <a:gd name="connsiteX1" fmla="*/ 1625600 w 2658533"/>
                <a:gd name="connsiteY1" fmla="*/ 948267 h 2743200"/>
                <a:gd name="connsiteX2" fmla="*/ 1608666 w 2658533"/>
                <a:gd name="connsiteY2" fmla="*/ 1964267 h 2743200"/>
                <a:gd name="connsiteX3" fmla="*/ 2658533 w 2658533"/>
                <a:gd name="connsiteY3" fmla="*/ 2743200 h 274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58533" h="2743200">
                  <a:moveTo>
                    <a:pt x="0" y="0"/>
                  </a:moveTo>
                  <a:cubicBezTo>
                    <a:pt x="678744" y="310444"/>
                    <a:pt x="1357489" y="620889"/>
                    <a:pt x="1625600" y="948267"/>
                  </a:cubicBezTo>
                  <a:cubicBezTo>
                    <a:pt x="1893711" y="1275645"/>
                    <a:pt x="1436510" y="1665111"/>
                    <a:pt x="1608666" y="1964267"/>
                  </a:cubicBezTo>
                  <a:cubicBezTo>
                    <a:pt x="1780822" y="2263423"/>
                    <a:pt x="2219677" y="2503311"/>
                    <a:pt x="2658533" y="274320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2319868" y="4639715"/>
              <a:ext cx="1930400" cy="1744134"/>
            </a:xfrm>
            <a:custGeom>
              <a:avLst/>
              <a:gdLst>
                <a:gd name="connsiteX0" fmla="*/ 0 w 2760133"/>
                <a:gd name="connsiteY0" fmla="*/ 0 h 2743200"/>
                <a:gd name="connsiteX1" fmla="*/ 948266 w 2760133"/>
                <a:gd name="connsiteY1" fmla="*/ 372534 h 2743200"/>
                <a:gd name="connsiteX2" fmla="*/ 1320800 w 2760133"/>
                <a:gd name="connsiteY2" fmla="*/ 1066800 h 2743200"/>
                <a:gd name="connsiteX3" fmla="*/ 2760133 w 2760133"/>
                <a:gd name="connsiteY3" fmla="*/ 2743200 h 274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133" h="2743200">
                  <a:moveTo>
                    <a:pt x="0" y="0"/>
                  </a:moveTo>
                  <a:cubicBezTo>
                    <a:pt x="364066" y="97367"/>
                    <a:pt x="728133" y="194734"/>
                    <a:pt x="948266" y="372534"/>
                  </a:cubicBezTo>
                  <a:cubicBezTo>
                    <a:pt x="1168399" y="550334"/>
                    <a:pt x="1018822" y="671689"/>
                    <a:pt x="1320800" y="1066800"/>
                  </a:cubicBezTo>
                  <a:cubicBezTo>
                    <a:pt x="1622778" y="1461911"/>
                    <a:pt x="2191455" y="2102555"/>
                    <a:pt x="2760133" y="274320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3657600" y="4825982"/>
              <a:ext cx="541867" cy="1625600"/>
            </a:xfrm>
            <a:custGeom>
              <a:avLst/>
              <a:gdLst>
                <a:gd name="connsiteX0" fmla="*/ 0 w 592667"/>
                <a:gd name="connsiteY0" fmla="*/ 0 h 2590800"/>
                <a:gd name="connsiteX1" fmla="*/ 101600 w 592667"/>
                <a:gd name="connsiteY1" fmla="*/ 1794933 h 2590800"/>
                <a:gd name="connsiteX2" fmla="*/ 592667 w 592667"/>
                <a:gd name="connsiteY2" fmla="*/ 2590800 h 259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2667" h="2590800">
                  <a:moveTo>
                    <a:pt x="0" y="0"/>
                  </a:moveTo>
                  <a:cubicBezTo>
                    <a:pt x="1411" y="681566"/>
                    <a:pt x="2822" y="1363133"/>
                    <a:pt x="101600" y="1794933"/>
                  </a:cubicBezTo>
                  <a:cubicBezTo>
                    <a:pt x="200378" y="2226733"/>
                    <a:pt x="396522" y="2408766"/>
                    <a:pt x="592667" y="2590800"/>
                  </a:cubicBezTo>
                </a:path>
              </a:pathLst>
            </a:cu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3979333" y="4792115"/>
              <a:ext cx="1066800" cy="1625601"/>
            </a:xfrm>
            <a:custGeom>
              <a:avLst/>
              <a:gdLst>
                <a:gd name="connsiteX0" fmla="*/ 0 w 1083734"/>
                <a:gd name="connsiteY0" fmla="*/ 0 h 2573867"/>
                <a:gd name="connsiteX1" fmla="*/ 1032934 w 1083734"/>
                <a:gd name="connsiteY1" fmla="*/ 406400 h 2573867"/>
                <a:gd name="connsiteX2" fmla="*/ 795867 w 1083734"/>
                <a:gd name="connsiteY2" fmla="*/ 1540934 h 2573867"/>
                <a:gd name="connsiteX3" fmla="*/ 1083734 w 1083734"/>
                <a:gd name="connsiteY3" fmla="*/ 2573867 h 2573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734" h="2573867">
                  <a:moveTo>
                    <a:pt x="0" y="0"/>
                  </a:moveTo>
                  <a:cubicBezTo>
                    <a:pt x="450145" y="74789"/>
                    <a:pt x="900290" y="149578"/>
                    <a:pt x="1032934" y="406400"/>
                  </a:cubicBezTo>
                  <a:cubicBezTo>
                    <a:pt x="1165578" y="663222"/>
                    <a:pt x="787400" y="1179690"/>
                    <a:pt x="795867" y="1540934"/>
                  </a:cubicBezTo>
                  <a:cubicBezTo>
                    <a:pt x="804334" y="1902178"/>
                    <a:pt x="944034" y="2238022"/>
                    <a:pt x="1083734" y="2573867"/>
                  </a:cubicBezTo>
                </a:path>
              </a:pathLst>
            </a:cu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4707467" y="4707450"/>
              <a:ext cx="1117600" cy="1676400"/>
            </a:xfrm>
            <a:custGeom>
              <a:avLst/>
              <a:gdLst>
                <a:gd name="connsiteX0" fmla="*/ 0 w 1117600"/>
                <a:gd name="connsiteY0" fmla="*/ 0 h 2709333"/>
                <a:gd name="connsiteX1" fmla="*/ 1016000 w 1117600"/>
                <a:gd name="connsiteY1" fmla="*/ 592666 h 2709333"/>
                <a:gd name="connsiteX2" fmla="*/ 778933 w 1117600"/>
                <a:gd name="connsiteY2" fmla="*/ 2082800 h 2709333"/>
                <a:gd name="connsiteX3" fmla="*/ 1117600 w 1117600"/>
                <a:gd name="connsiteY3" fmla="*/ 2709333 h 2709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00" h="2709333">
                  <a:moveTo>
                    <a:pt x="0" y="0"/>
                  </a:moveTo>
                  <a:cubicBezTo>
                    <a:pt x="443089" y="122766"/>
                    <a:pt x="886178" y="245533"/>
                    <a:pt x="1016000" y="592666"/>
                  </a:cubicBezTo>
                  <a:cubicBezTo>
                    <a:pt x="1145822" y="939799"/>
                    <a:pt x="762000" y="1730022"/>
                    <a:pt x="778933" y="2082800"/>
                  </a:cubicBezTo>
                  <a:cubicBezTo>
                    <a:pt x="795866" y="2435578"/>
                    <a:pt x="956733" y="2572455"/>
                    <a:pt x="1117600" y="2709333"/>
                  </a:cubicBezTo>
                </a:path>
              </a:pathLst>
            </a:cu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7315200" y="4893715"/>
              <a:ext cx="399024" cy="1490134"/>
            </a:xfrm>
            <a:custGeom>
              <a:avLst/>
              <a:gdLst>
                <a:gd name="connsiteX0" fmla="*/ 257632 w 436523"/>
                <a:gd name="connsiteY0" fmla="*/ 0 h 2489200"/>
                <a:gd name="connsiteX1" fmla="*/ 3632 w 436523"/>
                <a:gd name="connsiteY1" fmla="*/ 423334 h 2489200"/>
                <a:gd name="connsiteX2" fmla="*/ 426966 w 436523"/>
                <a:gd name="connsiteY2" fmla="*/ 1303867 h 2489200"/>
                <a:gd name="connsiteX3" fmla="*/ 257632 w 436523"/>
                <a:gd name="connsiteY3" fmla="*/ 2489200 h 248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6523" h="2489200">
                  <a:moveTo>
                    <a:pt x="257632" y="0"/>
                  </a:moveTo>
                  <a:cubicBezTo>
                    <a:pt x="116521" y="103011"/>
                    <a:pt x="-24590" y="206023"/>
                    <a:pt x="3632" y="423334"/>
                  </a:cubicBezTo>
                  <a:cubicBezTo>
                    <a:pt x="31854" y="640645"/>
                    <a:pt x="384633" y="959556"/>
                    <a:pt x="426966" y="1303867"/>
                  </a:cubicBezTo>
                  <a:cubicBezTo>
                    <a:pt x="469299" y="1648178"/>
                    <a:pt x="363465" y="2068689"/>
                    <a:pt x="257632" y="2489200"/>
                  </a:cubicBezTo>
                </a:path>
              </a:pathLst>
            </a:custGeom>
            <a:ln>
              <a:solidFill>
                <a:srgbClr val="5E36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6705600" y="4792115"/>
              <a:ext cx="372533" cy="1574801"/>
            </a:xfrm>
            <a:custGeom>
              <a:avLst/>
              <a:gdLst>
                <a:gd name="connsiteX0" fmla="*/ 429267 w 429267"/>
                <a:gd name="connsiteY0" fmla="*/ 0 h 2624667"/>
                <a:gd name="connsiteX1" fmla="*/ 5934 w 429267"/>
                <a:gd name="connsiteY1" fmla="*/ 812800 h 2624667"/>
                <a:gd name="connsiteX2" fmla="*/ 175267 w 429267"/>
                <a:gd name="connsiteY2" fmla="*/ 1811867 h 2624667"/>
                <a:gd name="connsiteX3" fmla="*/ 90601 w 429267"/>
                <a:gd name="connsiteY3" fmla="*/ 2624667 h 262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267" h="2624667">
                  <a:moveTo>
                    <a:pt x="429267" y="0"/>
                  </a:moveTo>
                  <a:cubicBezTo>
                    <a:pt x="238767" y="255411"/>
                    <a:pt x="48267" y="510822"/>
                    <a:pt x="5934" y="812800"/>
                  </a:cubicBezTo>
                  <a:cubicBezTo>
                    <a:pt x="-36399" y="1114778"/>
                    <a:pt x="161156" y="1509889"/>
                    <a:pt x="175267" y="1811867"/>
                  </a:cubicBezTo>
                  <a:cubicBezTo>
                    <a:pt x="189378" y="2113845"/>
                    <a:pt x="139989" y="2369256"/>
                    <a:pt x="90601" y="2624667"/>
                  </a:cubicBezTo>
                </a:path>
              </a:pathLst>
            </a:custGeom>
            <a:ln>
              <a:solidFill>
                <a:srgbClr val="5E36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5181600" y="4656649"/>
              <a:ext cx="1388533" cy="1727200"/>
            </a:xfrm>
            <a:custGeom>
              <a:avLst/>
              <a:gdLst>
                <a:gd name="connsiteX0" fmla="*/ 1527321 w 1527321"/>
                <a:gd name="connsiteY0" fmla="*/ 0 h 2866122"/>
                <a:gd name="connsiteX1" fmla="*/ 1002388 w 1527321"/>
                <a:gd name="connsiteY1" fmla="*/ 812800 h 2866122"/>
                <a:gd name="connsiteX2" fmla="*/ 87988 w 1527321"/>
                <a:gd name="connsiteY2" fmla="*/ 2675466 h 2866122"/>
                <a:gd name="connsiteX3" fmla="*/ 87988 w 1527321"/>
                <a:gd name="connsiteY3" fmla="*/ 2709333 h 286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7321" h="2866122">
                  <a:moveTo>
                    <a:pt x="1527321" y="0"/>
                  </a:moveTo>
                  <a:cubicBezTo>
                    <a:pt x="1384799" y="183444"/>
                    <a:pt x="1242277" y="366889"/>
                    <a:pt x="1002388" y="812800"/>
                  </a:cubicBezTo>
                  <a:cubicBezTo>
                    <a:pt x="762499" y="1258711"/>
                    <a:pt x="240388" y="2359377"/>
                    <a:pt x="87988" y="2675466"/>
                  </a:cubicBezTo>
                  <a:cubicBezTo>
                    <a:pt x="-64412" y="2991555"/>
                    <a:pt x="11788" y="2850444"/>
                    <a:pt x="87988" y="2709333"/>
                  </a:cubicBezTo>
                </a:path>
              </a:pathLst>
            </a:custGeom>
            <a:ln>
              <a:solidFill>
                <a:srgbClr val="5E36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795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 of the proof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We can find a good family of subsets.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Given a good family of subsets, we can embed an expander into 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894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 of the proof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We can find a good family of subsets.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AC0D11"/>
                </a:solidFill>
              </a:rPr>
              <a:t>Given a good family of subsets, we can embed an expander into G.</a:t>
            </a:r>
            <a:endParaRPr lang="en-US" dirty="0">
              <a:solidFill>
                <a:srgbClr val="AC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215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423334" y="237051"/>
            <a:ext cx="8381999" cy="2469361"/>
            <a:chOff x="423334" y="237051"/>
            <a:chExt cx="8381999" cy="2469361"/>
          </a:xfrm>
        </p:grpSpPr>
        <p:sp>
          <p:nvSpPr>
            <p:cNvPr id="6" name="Oval 5"/>
            <p:cNvSpPr/>
            <p:nvPr/>
          </p:nvSpPr>
          <p:spPr>
            <a:xfrm>
              <a:off x="423334" y="237051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2912534" y="253984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6587067" y="304784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5034" y="416966"/>
              <a:ext cx="330200" cy="317500"/>
            </a:xfrm>
            <a:prstGeom prst="rect">
              <a:avLst/>
            </a:prstGeom>
          </p:spPr>
        </p:pic>
        <p:pic>
          <p:nvPicPr>
            <p:cNvPr id="10" name="Picture 9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31167" y="467766"/>
              <a:ext cx="330200" cy="317500"/>
            </a:xfrm>
            <a:prstGeom prst="rect">
              <a:avLst/>
            </a:prstGeom>
          </p:spPr>
        </p:pic>
        <p:pic>
          <p:nvPicPr>
            <p:cNvPr id="11" name="Picture 10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9351" y="450833"/>
              <a:ext cx="342900" cy="317500"/>
            </a:xfrm>
            <a:prstGeom prst="rect">
              <a:avLst/>
            </a:prstGeom>
          </p:spPr>
        </p:pic>
        <p:pic>
          <p:nvPicPr>
            <p:cNvPr id="12" name="Picture 11" descr="latex-image-1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1717" y="567249"/>
              <a:ext cx="368300" cy="50800"/>
            </a:xfrm>
            <a:prstGeom prst="rect">
              <a:avLst/>
            </a:prstGeom>
          </p:spPr>
        </p:pic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4312196" y="252353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2691434" y="252353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5122577" y="252353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>
              <a:spLocks noChangeAspect="1"/>
            </p:cNvSpPr>
            <p:nvPr/>
          </p:nvSpPr>
          <p:spPr>
            <a:xfrm>
              <a:off x="3501815" y="252353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>
              <a:spLocks noChangeAspect="1"/>
            </p:cNvSpPr>
            <p:nvPr/>
          </p:nvSpPr>
          <p:spPr>
            <a:xfrm>
              <a:off x="7553721" y="252353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>
              <a:spLocks noChangeAspect="1"/>
            </p:cNvSpPr>
            <p:nvPr/>
          </p:nvSpPr>
          <p:spPr>
            <a:xfrm>
              <a:off x="6743339" y="252353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>
              <a:spLocks noChangeAspect="1"/>
            </p:cNvSpPr>
            <p:nvPr/>
          </p:nvSpPr>
          <p:spPr>
            <a:xfrm>
              <a:off x="5932958" y="252353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1134534" y="914383"/>
              <a:ext cx="1608667" cy="1625600"/>
            </a:xfrm>
            <a:custGeom>
              <a:avLst/>
              <a:gdLst>
                <a:gd name="connsiteX0" fmla="*/ 0 w 1620594"/>
                <a:gd name="connsiteY0" fmla="*/ 0 h 2624666"/>
                <a:gd name="connsiteX1" fmla="*/ 524933 w 1620594"/>
                <a:gd name="connsiteY1" fmla="*/ 491066 h 2624666"/>
                <a:gd name="connsiteX2" fmla="*/ 677333 w 1620594"/>
                <a:gd name="connsiteY2" fmla="*/ 914400 h 2624666"/>
                <a:gd name="connsiteX3" fmla="*/ 1490133 w 1620594"/>
                <a:gd name="connsiteY3" fmla="*/ 2116666 h 2624666"/>
                <a:gd name="connsiteX4" fmla="*/ 1608667 w 1620594"/>
                <a:gd name="connsiteY4" fmla="*/ 2624666 h 262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0594" h="2624666">
                  <a:moveTo>
                    <a:pt x="0" y="0"/>
                  </a:moveTo>
                  <a:cubicBezTo>
                    <a:pt x="206022" y="169333"/>
                    <a:pt x="412044" y="338666"/>
                    <a:pt x="524933" y="491066"/>
                  </a:cubicBezTo>
                  <a:cubicBezTo>
                    <a:pt x="637822" y="643466"/>
                    <a:pt x="516466" y="643467"/>
                    <a:pt x="677333" y="914400"/>
                  </a:cubicBezTo>
                  <a:cubicBezTo>
                    <a:pt x="838200" y="1185333"/>
                    <a:pt x="1334911" y="1831622"/>
                    <a:pt x="1490133" y="2116666"/>
                  </a:cubicBezTo>
                  <a:cubicBezTo>
                    <a:pt x="1645355" y="2401710"/>
                    <a:pt x="1627011" y="2513188"/>
                    <a:pt x="1608667" y="2624666"/>
                  </a:cubicBezTo>
                </a:path>
              </a:pathLst>
            </a:custGeom>
            <a:ln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1676401" y="948249"/>
              <a:ext cx="1896533" cy="1591734"/>
            </a:xfrm>
            <a:custGeom>
              <a:avLst/>
              <a:gdLst>
                <a:gd name="connsiteX0" fmla="*/ 0 w 2658533"/>
                <a:gd name="connsiteY0" fmla="*/ 0 h 2743200"/>
                <a:gd name="connsiteX1" fmla="*/ 1625600 w 2658533"/>
                <a:gd name="connsiteY1" fmla="*/ 948267 h 2743200"/>
                <a:gd name="connsiteX2" fmla="*/ 1608666 w 2658533"/>
                <a:gd name="connsiteY2" fmla="*/ 1964267 h 2743200"/>
                <a:gd name="connsiteX3" fmla="*/ 2658533 w 2658533"/>
                <a:gd name="connsiteY3" fmla="*/ 2743200 h 274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58533" h="2743200">
                  <a:moveTo>
                    <a:pt x="0" y="0"/>
                  </a:moveTo>
                  <a:cubicBezTo>
                    <a:pt x="678744" y="310444"/>
                    <a:pt x="1357489" y="620889"/>
                    <a:pt x="1625600" y="948267"/>
                  </a:cubicBezTo>
                  <a:cubicBezTo>
                    <a:pt x="1893711" y="1275645"/>
                    <a:pt x="1436510" y="1665111"/>
                    <a:pt x="1608666" y="1964267"/>
                  </a:cubicBezTo>
                  <a:cubicBezTo>
                    <a:pt x="1780822" y="2263423"/>
                    <a:pt x="2219677" y="2503311"/>
                    <a:pt x="2658533" y="2743200"/>
                  </a:cubicBezTo>
                </a:path>
              </a:pathLst>
            </a:custGeom>
            <a:ln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2438402" y="795849"/>
              <a:ext cx="1930400" cy="1744134"/>
            </a:xfrm>
            <a:custGeom>
              <a:avLst/>
              <a:gdLst>
                <a:gd name="connsiteX0" fmla="*/ 0 w 2760133"/>
                <a:gd name="connsiteY0" fmla="*/ 0 h 2743200"/>
                <a:gd name="connsiteX1" fmla="*/ 948266 w 2760133"/>
                <a:gd name="connsiteY1" fmla="*/ 372534 h 2743200"/>
                <a:gd name="connsiteX2" fmla="*/ 1320800 w 2760133"/>
                <a:gd name="connsiteY2" fmla="*/ 1066800 h 2743200"/>
                <a:gd name="connsiteX3" fmla="*/ 2760133 w 2760133"/>
                <a:gd name="connsiteY3" fmla="*/ 2743200 h 274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133" h="2743200">
                  <a:moveTo>
                    <a:pt x="0" y="0"/>
                  </a:moveTo>
                  <a:cubicBezTo>
                    <a:pt x="364066" y="97367"/>
                    <a:pt x="728133" y="194734"/>
                    <a:pt x="948266" y="372534"/>
                  </a:cubicBezTo>
                  <a:cubicBezTo>
                    <a:pt x="1168399" y="550334"/>
                    <a:pt x="1018822" y="671689"/>
                    <a:pt x="1320800" y="1066800"/>
                  </a:cubicBezTo>
                  <a:cubicBezTo>
                    <a:pt x="1622778" y="1461911"/>
                    <a:pt x="2191455" y="2102555"/>
                    <a:pt x="2760133" y="2743200"/>
                  </a:cubicBezTo>
                </a:path>
              </a:pathLst>
            </a:custGeom>
            <a:ln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3776134" y="982116"/>
              <a:ext cx="541867" cy="1625600"/>
            </a:xfrm>
            <a:custGeom>
              <a:avLst/>
              <a:gdLst>
                <a:gd name="connsiteX0" fmla="*/ 0 w 592667"/>
                <a:gd name="connsiteY0" fmla="*/ 0 h 2590800"/>
                <a:gd name="connsiteX1" fmla="*/ 101600 w 592667"/>
                <a:gd name="connsiteY1" fmla="*/ 1794933 h 2590800"/>
                <a:gd name="connsiteX2" fmla="*/ 592667 w 592667"/>
                <a:gd name="connsiteY2" fmla="*/ 2590800 h 259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2667" h="2590800">
                  <a:moveTo>
                    <a:pt x="0" y="0"/>
                  </a:moveTo>
                  <a:cubicBezTo>
                    <a:pt x="1411" y="681566"/>
                    <a:pt x="2822" y="1363133"/>
                    <a:pt x="101600" y="1794933"/>
                  </a:cubicBezTo>
                  <a:cubicBezTo>
                    <a:pt x="200378" y="2226733"/>
                    <a:pt x="396522" y="2408766"/>
                    <a:pt x="592667" y="2590800"/>
                  </a:cubicBezTo>
                </a:path>
              </a:pathLst>
            </a:custGeom>
            <a:ln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4097867" y="948249"/>
              <a:ext cx="1066800" cy="1625601"/>
            </a:xfrm>
            <a:custGeom>
              <a:avLst/>
              <a:gdLst>
                <a:gd name="connsiteX0" fmla="*/ 0 w 1083734"/>
                <a:gd name="connsiteY0" fmla="*/ 0 h 2573867"/>
                <a:gd name="connsiteX1" fmla="*/ 1032934 w 1083734"/>
                <a:gd name="connsiteY1" fmla="*/ 406400 h 2573867"/>
                <a:gd name="connsiteX2" fmla="*/ 795867 w 1083734"/>
                <a:gd name="connsiteY2" fmla="*/ 1540934 h 2573867"/>
                <a:gd name="connsiteX3" fmla="*/ 1083734 w 1083734"/>
                <a:gd name="connsiteY3" fmla="*/ 2573867 h 2573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734" h="2573867">
                  <a:moveTo>
                    <a:pt x="0" y="0"/>
                  </a:moveTo>
                  <a:cubicBezTo>
                    <a:pt x="450145" y="74789"/>
                    <a:pt x="900290" y="149578"/>
                    <a:pt x="1032934" y="406400"/>
                  </a:cubicBezTo>
                  <a:cubicBezTo>
                    <a:pt x="1165578" y="663222"/>
                    <a:pt x="787400" y="1179690"/>
                    <a:pt x="795867" y="1540934"/>
                  </a:cubicBezTo>
                  <a:cubicBezTo>
                    <a:pt x="804334" y="1902178"/>
                    <a:pt x="944034" y="2238022"/>
                    <a:pt x="1083734" y="2573867"/>
                  </a:cubicBezTo>
                </a:path>
              </a:pathLst>
            </a:custGeom>
            <a:ln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4826001" y="863584"/>
              <a:ext cx="1117600" cy="1676400"/>
            </a:xfrm>
            <a:custGeom>
              <a:avLst/>
              <a:gdLst>
                <a:gd name="connsiteX0" fmla="*/ 0 w 1117600"/>
                <a:gd name="connsiteY0" fmla="*/ 0 h 2709333"/>
                <a:gd name="connsiteX1" fmla="*/ 1016000 w 1117600"/>
                <a:gd name="connsiteY1" fmla="*/ 592666 h 2709333"/>
                <a:gd name="connsiteX2" fmla="*/ 778933 w 1117600"/>
                <a:gd name="connsiteY2" fmla="*/ 2082800 h 2709333"/>
                <a:gd name="connsiteX3" fmla="*/ 1117600 w 1117600"/>
                <a:gd name="connsiteY3" fmla="*/ 2709333 h 2709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00" h="2709333">
                  <a:moveTo>
                    <a:pt x="0" y="0"/>
                  </a:moveTo>
                  <a:cubicBezTo>
                    <a:pt x="443089" y="122766"/>
                    <a:pt x="886178" y="245533"/>
                    <a:pt x="1016000" y="592666"/>
                  </a:cubicBezTo>
                  <a:cubicBezTo>
                    <a:pt x="1145822" y="939799"/>
                    <a:pt x="762000" y="1730022"/>
                    <a:pt x="778933" y="2082800"/>
                  </a:cubicBezTo>
                  <a:cubicBezTo>
                    <a:pt x="795866" y="2435578"/>
                    <a:pt x="956733" y="2572455"/>
                    <a:pt x="1117600" y="2709333"/>
                  </a:cubicBezTo>
                </a:path>
              </a:pathLst>
            </a:custGeom>
            <a:ln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7433734" y="1049849"/>
              <a:ext cx="399024" cy="1490134"/>
            </a:xfrm>
            <a:custGeom>
              <a:avLst/>
              <a:gdLst>
                <a:gd name="connsiteX0" fmla="*/ 257632 w 436523"/>
                <a:gd name="connsiteY0" fmla="*/ 0 h 2489200"/>
                <a:gd name="connsiteX1" fmla="*/ 3632 w 436523"/>
                <a:gd name="connsiteY1" fmla="*/ 423334 h 2489200"/>
                <a:gd name="connsiteX2" fmla="*/ 426966 w 436523"/>
                <a:gd name="connsiteY2" fmla="*/ 1303867 h 2489200"/>
                <a:gd name="connsiteX3" fmla="*/ 257632 w 436523"/>
                <a:gd name="connsiteY3" fmla="*/ 2489200 h 248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6523" h="2489200">
                  <a:moveTo>
                    <a:pt x="257632" y="0"/>
                  </a:moveTo>
                  <a:cubicBezTo>
                    <a:pt x="116521" y="103011"/>
                    <a:pt x="-24590" y="206023"/>
                    <a:pt x="3632" y="423334"/>
                  </a:cubicBezTo>
                  <a:cubicBezTo>
                    <a:pt x="31854" y="640645"/>
                    <a:pt x="384633" y="959556"/>
                    <a:pt x="426966" y="1303867"/>
                  </a:cubicBezTo>
                  <a:cubicBezTo>
                    <a:pt x="469299" y="1648178"/>
                    <a:pt x="363465" y="2068689"/>
                    <a:pt x="257632" y="2489200"/>
                  </a:cubicBezTo>
                </a:path>
              </a:pathLst>
            </a:custGeom>
            <a:ln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6824134" y="948249"/>
              <a:ext cx="372533" cy="1574801"/>
            </a:xfrm>
            <a:custGeom>
              <a:avLst/>
              <a:gdLst>
                <a:gd name="connsiteX0" fmla="*/ 429267 w 429267"/>
                <a:gd name="connsiteY0" fmla="*/ 0 h 2624667"/>
                <a:gd name="connsiteX1" fmla="*/ 5934 w 429267"/>
                <a:gd name="connsiteY1" fmla="*/ 812800 h 2624667"/>
                <a:gd name="connsiteX2" fmla="*/ 175267 w 429267"/>
                <a:gd name="connsiteY2" fmla="*/ 1811867 h 2624667"/>
                <a:gd name="connsiteX3" fmla="*/ 90601 w 429267"/>
                <a:gd name="connsiteY3" fmla="*/ 2624667 h 262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267" h="2624667">
                  <a:moveTo>
                    <a:pt x="429267" y="0"/>
                  </a:moveTo>
                  <a:cubicBezTo>
                    <a:pt x="238767" y="255411"/>
                    <a:pt x="48267" y="510822"/>
                    <a:pt x="5934" y="812800"/>
                  </a:cubicBezTo>
                  <a:cubicBezTo>
                    <a:pt x="-36399" y="1114778"/>
                    <a:pt x="161156" y="1509889"/>
                    <a:pt x="175267" y="1811867"/>
                  </a:cubicBezTo>
                  <a:cubicBezTo>
                    <a:pt x="189378" y="2113845"/>
                    <a:pt x="139989" y="2369256"/>
                    <a:pt x="90601" y="2624667"/>
                  </a:cubicBezTo>
                </a:path>
              </a:pathLst>
            </a:custGeom>
            <a:ln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5300134" y="812783"/>
              <a:ext cx="1388533" cy="1727200"/>
            </a:xfrm>
            <a:custGeom>
              <a:avLst/>
              <a:gdLst>
                <a:gd name="connsiteX0" fmla="*/ 1527321 w 1527321"/>
                <a:gd name="connsiteY0" fmla="*/ 0 h 2866122"/>
                <a:gd name="connsiteX1" fmla="*/ 1002388 w 1527321"/>
                <a:gd name="connsiteY1" fmla="*/ 812800 h 2866122"/>
                <a:gd name="connsiteX2" fmla="*/ 87988 w 1527321"/>
                <a:gd name="connsiteY2" fmla="*/ 2675466 h 2866122"/>
                <a:gd name="connsiteX3" fmla="*/ 87988 w 1527321"/>
                <a:gd name="connsiteY3" fmla="*/ 2709333 h 286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7321" h="2866122">
                  <a:moveTo>
                    <a:pt x="1527321" y="0"/>
                  </a:moveTo>
                  <a:cubicBezTo>
                    <a:pt x="1384799" y="183444"/>
                    <a:pt x="1242277" y="366889"/>
                    <a:pt x="1002388" y="812800"/>
                  </a:cubicBezTo>
                  <a:cubicBezTo>
                    <a:pt x="762499" y="1258711"/>
                    <a:pt x="240388" y="2359377"/>
                    <a:pt x="87988" y="2675466"/>
                  </a:cubicBezTo>
                  <a:cubicBezTo>
                    <a:pt x="-64412" y="2991555"/>
                    <a:pt x="11788" y="2850444"/>
                    <a:pt x="87988" y="2709333"/>
                  </a:cubicBezTo>
                </a:path>
              </a:pathLst>
            </a:custGeom>
            <a:ln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0" name="Straight Connector 29"/>
          <p:cNvCxnSpPr/>
          <p:nvPr/>
        </p:nvCxnSpPr>
        <p:spPr>
          <a:xfrm>
            <a:off x="0" y="3251200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2399335" y="6240372"/>
            <a:ext cx="5045167" cy="182880"/>
            <a:chOff x="2399335" y="6240372"/>
            <a:chExt cx="5045167" cy="182880"/>
          </a:xfrm>
        </p:grpSpPr>
        <p:sp>
          <p:nvSpPr>
            <p:cNvPr id="128" name="Oval 127"/>
            <p:cNvSpPr>
              <a:spLocks noChangeAspect="1"/>
            </p:cNvSpPr>
            <p:nvPr/>
          </p:nvSpPr>
          <p:spPr>
            <a:xfrm>
              <a:off x="4020097" y="624037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29" name="Oval 128"/>
            <p:cNvSpPr>
              <a:spLocks noChangeAspect="1"/>
            </p:cNvSpPr>
            <p:nvPr/>
          </p:nvSpPr>
          <p:spPr>
            <a:xfrm>
              <a:off x="2399335" y="624037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>
              <a:spLocks noChangeAspect="1"/>
            </p:cNvSpPr>
            <p:nvPr/>
          </p:nvSpPr>
          <p:spPr>
            <a:xfrm>
              <a:off x="4830478" y="624037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31" name="Oval 130"/>
            <p:cNvSpPr>
              <a:spLocks noChangeAspect="1"/>
            </p:cNvSpPr>
            <p:nvPr/>
          </p:nvSpPr>
          <p:spPr>
            <a:xfrm>
              <a:off x="3209716" y="624037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>
              <a:spLocks noChangeAspect="1"/>
            </p:cNvSpPr>
            <p:nvPr/>
          </p:nvSpPr>
          <p:spPr>
            <a:xfrm>
              <a:off x="7261622" y="624037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/>
            <p:cNvSpPr>
              <a:spLocks noChangeAspect="1"/>
            </p:cNvSpPr>
            <p:nvPr/>
          </p:nvSpPr>
          <p:spPr>
            <a:xfrm>
              <a:off x="6451240" y="624037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/>
            <p:cNvSpPr>
              <a:spLocks noChangeAspect="1"/>
            </p:cNvSpPr>
            <p:nvPr/>
          </p:nvSpPr>
          <p:spPr>
            <a:xfrm>
              <a:off x="5640859" y="624037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6" name="Group 95"/>
          <p:cNvGrpSpPr/>
          <p:nvPr/>
        </p:nvGrpSpPr>
        <p:grpSpPr>
          <a:xfrm>
            <a:off x="910166" y="4402665"/>
            <a:ext cx="5846234" cy="1837705"/>
            <a:chOff x="910166" y="4402665"/>
            <a:chExt cx="5846234" cy="1837705"/>
          </a:xfrm>
        </p:grpSpPr>
        <p:cxnSp>
          <p:nvCxnSpPr>
            <p:cNvPr id="135" name="Straight Connector 134"/>
            <p:cNvCxnSpPr/>
            <p:nvPr/>
          </p:nvCxnSpPr>
          <p:spPr>
            <a:xfrm flipV="1">
              <a:off x="2456909" y="5342465"/>
              <a:ext cx="11124" cy="897905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 flipH="1" flipV="1">
              <a:off x="910166" y="4402665"/>
              <a:ext cx="1549400" cy="956733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 flipV="1">
              <a:off x="2434166" y="4411131"/>
              <a:ext cx="4322234" cy="931334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/>
            <p:cNvCxnSpPr/>
            <p:nvPr/>
          </p:nvCxnSpPr>
          <p:spPr>
            <a:xfrm flipH="1" flipV="1">
              <a:off x="3297767" y="4461932"/>
              <a:ext cx="253999" cy="626533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Group 97"/>
          <p:cNvGrpSpPr/>
          <p:nvPr/>
        </p:nvGrpSpPr>
        <p:grpSpPr>
          <a:xfrm>
            <a:off x="2302933" y="4258731"/>
            <a:ext cx="4770967" cy="1981641"/>
            <a:chOff x="2302933" y="4258731"/>
            <a:chExt cx="4770967" cy="1981641"/>
          </a:xfrm>
        </p:grpSpPr>
        <p:cxnSp>
          <p:nvCxnSpPr>
            <p:cNvPr id="153" name="Straight Connector 152"/>
            <p:cNvCxnSpPr>
              <a:stCxn id="128" idx="0"/>
            </p:cNvCxnSpPr>
            <p:nvPr/>
          </p:nvCxnSpPr>
          <p:spPr>
            <a:xfrm flipV="1">
              <a:off x="4111537" y="5410198"/>
              <a:ext cx="0" cy="83017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/>
            <p:cNvCxnSpPr/>
            <p:nvPr/>
          </p:nvCxnSpPr>
          <p:spPr>
            <a:xfrm flipH="1" flipV="1">
              <a:off x="2302933" y="4258731"/>
              <a:ext cx="1409700" cy="47836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/>
            <p:cNvCxnSpPr/>
            <p:nvPr/>
          </p:nvCxnSpPr>
          <p:spPr>
            <a:xfrm flipH="1" flipV="1">
              <a:off x="3589866" y="4402665"/>
              <a:ext cx="503767" cy="100753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/>
            <p:nvPr/>
          </p:nvCxnSpPr>
          <p:spPr>
            <a:xfrm flipV="1">
              <a:off x="4093633" y="4411131"/>
              <a:ext cx="2980267" cy="999067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oup 98"/>
          <p:cNvGrpSpPr/>
          <p:nvPr/>
        </p:nvGrpSpPr>
        <p:grpSpPr>
          <a:xfrm>
            <a:off x="1773767" y="4377265"/>
            <a:ext cx="5609166" cy="1863107"/>
            <a:chOff x="1773767" y="4377265"/>
            <a:chExt cx="5609166" cy="1863107"/>
          </a:xfrm>
        </p:grpSpPr>
        <p:cxnSp>
          <p:nvCxnSpPr>
            <p:cNvPr id="157" name="Straight Connector 156"/>
            <p:cNvCxnSpPr>
              <a:stCxn id="130" idx="0"/>
            </p:cNvCxnSpPr>
            <p:nvPr/>
          </p:nvCxnSpPr>
          <p:spPr>
            <a:xfrm flipV="1">
              <a:off x="4921918" y="5596466"/>
              <a:ext cx="35316" cy="643906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/>
            <p:cNvCxnSpPr/>
            <p:nvPr/>
          </p:nvCxnSpPr>
          <p:spPr>
            <a:xfrm flipV="1">
              <a:off x="4974166" y="4411131"/>
              <a:ext cx="2408767" cy="1151467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/>
            <p:cNvCxnSpPr/>
            <p:nvPr/>
          </p:nvCxnSpPr>
          <p:spPr>
            <a:xfrm flipH="1" flipV="1">
              <a:off x="4119033" y="4436531"/>
              <a:ext cx="855133" cy="1176868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/>
            <p:nvPr/>
          </p:nvCxnSpPr>
          <p:spPr>
            <a:xfrm flipH="1" flipV="1">
              <a:off x="1773767" y="4377265"/>
              <a:ext cx="3149599" cy="1591733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165101" y="3547499"/>
            <a:ext cx="8381999" cy="914434"/>
            <a:chOff x="165101" y="3547499"/>
            <a:chExt cx="8381999" cy="914434"/>
          </a:xfrm>
        </p:grpSpPr>
        <p:pic>
          <p:nvPicPr>
            <p:cNvPr id="127" name="Picture 126" descr="latex-image-1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3484" y="3877697"/>
              <a:ext cx="368300" cy="50800"/>
            </a:xfrm>
            <a:prstGeom prst="rect">
              <a:avLst/>
            </a:prstGeom>
          </p:spPr>
        </p:pic>
        <p:grpSp>
          <p:nvGrpSpPr>
            <p:cNvPr id="2" name="Group 1"/>
            <p:cNvGrpSpPr/>
            <p:nvPr/>
          </p:nvGrpSpPr>
          <p:grpSpPr>
            <a:xfrm>
              <a:off x="165101" y="3547499"/>
              <a:ext cx="2218266" cy="846700"/>
              <a:chOff x="165101" y="3547499"/>
              <a:chExt cx="2218266" cy="846700"/>
            </a:xfrm>
          </p:grpSpPr>
          <p:sp>
            <p:nvSpPr>
              <p:cNvPr id="121" name="Oval 120"/>
              <p:cNvSpPr/>
              <p:nvPr/>
            </p:nvSpPr>
            <p:spPr>
              <a:xfrm>
                <a:off x="165101" y="3547499"/>
                <a:ext cx="2218266" cy="711200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4" name="Picture 123" descr="latex-image-1.pdf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6801" y="3727414"/>
                <a:ext cx="330200" cy="317500"/>
              </a:xfrm>
              <a:prstGeom prst="rect">
                <a:avLst/>
              </a:prstGeom>
            </p:spPr>
          </p:pic>
          <p:cxnSp>
            <p:nvCxnSpPr>
              <p:cNvPr id="139" name="Straight Connector 138"/>
              <p:cNvCxnSpPr/>
              <p:nvPr/>
            </p:nvCxnSpPr>
            <p:spPr>
              <a:xfrm flipH="1">
                <a:off x="910166" y="4106332"/>
                <a:ext cx="0" cy="287867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/>
              <p:cNvCxnSpPr/>
              <p:nvPr/>
            </p:nvCxnSpPr>
            <p:spPr>
              <a:xfrm>
                <a:off x="2061633" y="4013198"/>
                <a:ext cx="241300" cy="241300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/>
              <p:cNvCxnSpPr/>
              <p:nvPr/>
            </p:nvCxnSpPr>
            <p:spPr>
              <a:xfrm flipH="1">
                <a:off x="1214966" y="4106332"/>
                <a:ext cx="0" cy="287867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/>
              <p:cNvCxnSpPr/>
              <p:nvPr/>
            </p:nvCxnSpPr>
            <p:spPr>
              <a:xfrm flipH="1">
                <a:off x="1519766" y="4089399"/>
                <a:ext cx="0" cy="287867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Straight Connector 142"/>
              <p:cNvCxnSpPr/>
              <p:nvPr/>
            </p:nvCxnSpPr>
            <p:spPr>
              <a:xfrm flipH="1">
                <a:off x="1790699" y="4106332"/>
                <a:ext cx="0" cy="287867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" name="Group 2"/>
            <p:cNvGrpSpPr/>
            <p:nvPr/>
          </p:nvGrpSpPr>
          <p:grpSpPr>
            <a:xfrm>
              <a:off x="2654301" y="3564432"/>
              <a:ext cx="2218266" cy="897501"/>
              <a:chOff x="2654301" y="3564432"/>
              <a:chExt cx="2218266" cy="897501"/>
            </a:xfrm>
          </p:grpSpPr>
          <p:sp>
            <p:nvSpPr>
              <p:cNvPr id="122" name="Oval 121"/>
              <p:cNvSpPr/>
              <p:nvPr/>
            </p:nvSpPr>
            <p:spPr>
              <a:xfrm>
                <a:off x="2654301" y="3564432"/>
                <a:ext cx="2218266" cy="711200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5" name="Picture 124" descr="latex-image-1.pdf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72934" y="3778214"/>
                <a:ext cx="330200" cy="317500"/>
              </a:xfrm>
              <a:prstGeom prst="rect">
                <a:avLst/>
              </a:prstGeom>
            </p:spPr>
          </p:pic>
          <p:cxnSp>
            <p:nvCxnSpPr>
              <p:cNvPr id="144" name="Straight Connector 143"/>
              <p:cNvCxnSpPr/>
              <p:nvPr/>
            </p:nvCxnSpPr>
            <p:spPr>
              <a:xfrm flipH="1">
                <a:off x="3297766" y="4174066"/>
                <a:ext cx="0" cy="287867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/>
              <p:cNvCxnSpPr/>
              <p:nvPr/>
            </p:nvCxnSpPr>
            <p:spPr>
              <a:xfrm flipH="1">
                <a:off x="3077633" y="4072466"/>
                <a:ext cx="0" cy="287867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/>
              <p:cNvCxnSpPr/>
              <p:nvPr/>
            </p:nvCxnSpPr>
            <p:spPr>
              <a:xfrm flipH="1">
                <a:off x="3602566" y="4174066"/>
                <a:ext cx="0" cy="287867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Straight Connector 146"/>
              <p:cNvCxnSpPr/>
              <p:nvPr/>
            </p:nvCxnSpPr>
            <p:spPr>
              <a:xfrm flipH="1">
                <a:off x="4110566" y="4140200"/>
                <a:ext cx="0" cy="287867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Straight Connector 147"/>
              <p:cNvCxnSpPr/>
              <p:nvPr/>
            </p:nvCxnSpPr>
            <p:spPr>
              <a:xfrm flipH="1">
                <a:off x="3907366" y="4174066"/>
                <a:ext cx="0" cy="287867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/>
              <p:cNvCxnSpPr/>
              <p:nvPr/>
            </p:nvCxnSpPr>
            <p:spPr>
              <a:xfrm>
                <a:off x="4588933" y="4051298"/>
                <a:ext cx="76200" cy="304800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Group 3"/>
            <p:cNvGrpSpPr/>
            <p:nvPr/>
          </p:nvGrpSpPr>
          <p:grpSpPr>
            <a:xfrm>
              <a:off x="6328834" y="3615232"/>
              <a:ext cx="2218266" cy="812835"/>
              <a:chOff x="6328834" y="3615232"/>
              <a:chExt cx="2218266" cy="812835"/>
            </a:xfrm>
          </p:grpSpPr>
          <p:sp>
            <p:nvSpPr>
              <p:cNvPr id="123" name="Oval 122"/>
              <p:cNvSpPr/>
              <p:nvPr/>
            </p:nvSpPr>
            <p:spPr>
              <a:xfrm>
                <a:off x="6328834" y="3615232"/>
                <a:ext cx="2218266" cy="711200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6" name="Picture 125" descr="latex-image-1.pdf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41118" y="3761281"/>
                <a:ext cx="342900" cy="317500"/>
              </a:xfrm>
              <a:prstGeom prst="rect">
                <a:avLst/>
              </a:prstGeom>
            </p:spPr>
          </p:pic>
          <p:cxnSp>
            <p:nvCxnSpPr>
              <p:cNvPr id="149" name="Straight Connector 148"/>
              <p:cNvCxnSpPr/>
              <p:nvPr/>
            </p:nvCxnSpPr>
            <p:spPr>
              <a:xfrm flipH="1">
                <a:off x="6752166" y="4123266"/>
                <a:ext cx="0" cy="287867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Connector 149"/>
              <p:cNvCxnSpPr/>
              <p:nvPr/>
            </p:nvCxnSpPr>
            <p:spPr>
              <a:xfrm flipH="1">
                <a:off x="7056966" y="4123266"/>
                <a:ext cx="0" cy="287867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/>
              <p:cNvCxnSpPr/>
              <p:nvPr/>
            </p:nvCxnSpPr>
            <p:spPr>
              <a:xfrm flipH="1">
                <a:off x="7395632" y="4123266"/>
                <a:ext cx="0" cy="287867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/>
              <p:cNvCxnSpPr/>
              <p:nvPr/>
            </p:nvCxnSpPr>
            <p:spPr>
              <a:xfrm flipH="1">
                <a:off x="7581899" y="4140200"/>
                <a:ext cx="0" cy="287867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/>
              <p:cNvCxnSpPr/>
              <p:nvPr/>
            </p:nvCxnSpPr>
            <p:spPr>
              <a:xfrm flipH="1">
                <a:off x="6493933" y="4068231"/>
                <a:ext cx="93133" cy="224367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7" name="Group 96"/>
          <p:cNvGrpSpPr/>
          <p:nvPr/>
        </p:nvGrpSpPr>
        <p:grpSpPr>
          <a:xfrm>
            <a:off x="1515533" y="4301065"/>
            <a:ext cx="4969933" cy="1939307"/>
            <a:chOff x="1515533" y="4301065"/>
            <a:chExt cx="4969933" cy="1939307"/>
          </a:xfrm>
        </p:grpSpPr>
        <p:cxnSp>
          <p:nvCxnSpPr>
            <p:cNvPr id="161" name="Straight Connector 160"/>
            <p:cNvCxnSpPr>
              <a:stCxn id="131" idx="0"/>
            </p:cNvCxnSpPr>
            <p:nvPr/>
          </p:nvCxnSpPr>
          <p:spPr>
            <a:xfrm flipV="1">
              <a:off x="3301156" y="5473698"/>
              <a:ext cx="17777" cy="766674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/>
            <p:nvPr/>
          </p:nvCxnSpPr>
          <p:spPr>
            <a:xfrm flipH="1" flipV="1">
              <a:off x="1515533" y="4343398"/>
              <a:ext cx="1778000" cy="1456267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/>
            <p:cNvCxnSpPr/>
            <p:nvPr/>
          </p:nvCxnSpPr>
          <p:spPr>
            <a:xfrm flipV="1">
              <a:off x="3310466" y="4356098"/>
              <a:ext cx="1367367" cy="1155700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flipV="1">
              <a:off x="4546600" y="4301065"/>
              <a:ext cx="1938866" cy="177800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0" name="TextBox 99"/>
          <p:cNvSpPr txBox="1"/>
          <p:nvPr/>
        </p:nvSpPr>
        <p:spPr>
          <a:xfrm>
            <a:off x="999067" y="53001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628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/>
          <p:cNvSpPr txBox="1"/>
          <p:nvPr/>
        </p:nvSpPr>
        <p:spPr>
          <a:xfrm>
            <a:off x="292100" y="3390900"/>
            <a:ext cx="8572500" cy="310854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en-US" sz="2800" dirty="0" smtClean="0"/>
              <a:t>Want: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k/</a:t>
            </a:r>
            <a:r>
              <a:rPr lang="en-US" sz="2800" dirty="0" err="1" smtClean="0"/>
              <a:t>polylog</a:t>
            </a:r>
            <a:r>
              <a:rPr lang="en-US" sz="2800" dirty="0" smtClean="0"/>
              <a:t> k trees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every edge of G participates in a constant number of trees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Each tree T</a:t>
            </a:r>
            <a:r>
              <a:rPr lang="en-US" sz="2800" baseline="-25000" dirty="0" smtClean="0"/>
              <a:t>i</a:t>
            </a:r>
            <a:r>
              <a:rPr lang="en-US" sz="2800" dirty="0" smtClean="0"/>
              <a:t> spans a distinct terminal </a:t>
            </a:r>
            <a:r>
              <a:rPr lang="en-US" sz="2800" dirty="0" err="1" smtClean="0"/>
              <a:t>t</a:t>
            </a:r>
            <a:r>
              <a:rPr lang="en-US" sz="2800" baseline="-25000" dirty="0" err="1" smtClean="0"/>
              <a:t>i</a:t>
            </a:r>
            <a:r>
              <a:rPr lang="en-US" sz="2800" dirty="0" smtClean="0"/>
              <a:t> and a distinct edge </a:t>
            </a:r>
            <a:r>
              <a:rPr lang="en-US" sz="2800" dirty="0" err="1" smtClean="0"/>
              <a:t>e</a:t>
            </a:r>
            <a:r>
              <a:rPr lang="en-US" sz="2800" baseline="-25000" dirty="0" err="1" smtClean="0"/>
              <a:t>ij</a:t>
            </a:r>
            <a:r>
              <a:rPr lang="en-US" sz="2800" dirty="0" smtClean="0"/>
              <a:t> in out(</a:t>
            </a:r>
            <a:r>
              <a:rPr lang="en-US" sz="2800" dirty="0" err="1" smtClean="0"/>
              <a:t>S</a:t>
            </a:r>
            <a:r>
              <a:rPr lang="en-US" sz="2800" baseline="-25000" dirty="0" err="1" smtClean="0"/>
              <a:t>j</a:t>
            </a:r>
            <a:r>
              <a:rPr lang="en-US" sz="2800" dirty="0" smtClean="0"/>
              <a:t>) for each j.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215901" y="262432"/>
            <a:ext cx="8381999" cy="2875753"/>
            <a:chOff x="215901" y="262432"/>
            <a:chExt cx="8381999" cy="2875753"/>
          </a:xfrm>
        </p:grpSpPr>
        <p:sp>
          <p:nvSpPr>
            <p:cNvPr id="47" name="Oval 46"/>
            <p:cNvSpPr/>
            <p:nvPr/>
          </p:nvSpPr>
          <p:spPr>
            <a:xfrm>
              <a:off x="215901" y="262432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2705101" y="279365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6379634" y="330165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0" name="Picture 49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7601" y="442347"/>
              <a:ext cx="330200" cy="317500"/>
            </a:xfrm>
            <a:prstGeom prst="rect">
              <a:avLst/>
            </a:prstGeom>
          </p:spPr>
        </p:pic>
        <p:pic>
          <p:nvPicPr>
            <p:cNvPr id="51" name="Picture 50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3734" y="493147"/>
              <a:ext cx="330200" cy="317500"/>
            </a:xfrm>
            <a:prstGeom prst="rect">
              <a:avLst/>
            </a:prstGeom>
          </p:spPr>
        </p:pic>
        <p:pic>
          <p:nvPicPr>
            <p:cNvPr id="52" name="Picture 51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1918" y="476214"/>
              <a:ext cx="342900" cy="317500"/>
            </a:xfrm>
            <a:prstGeom prst="rect">
              <a:avLst/>
            </a:prstGeom>
          </p:spPr>
        </p:pic>
        <p:pic>
          <p:nvPicPr>
            <p:cNvPr id="53" name="Picture 52" descr="latex-image-1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4284" y="592630"/>
              <a:ext cx="368300" cy="50800"/>
            </a:xfrm>
            <a:prstGeom prst="rect">
              <a:avLst/>
            </a:prstGeom>
          </p:spPr>
        </p:pic>
        <p:sp>
          <p:nvSpPr>
            <p:cNvPr id="54" name="Oval 53"/>
            <p:cNvSpPr>
              <a:spLocks noChangeAspect="1"/>
            </p:cNvSpPr>
            <p:nvPr/>
          </p:nvSpPr>
          <p:spPr>
            <a:xfrm>
              <a:off x="4070897" y="295530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>
              <a:off x="2450135" y="295530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>
              <a:spLocks noChangeAspect="1"/>
            </p:cNvSpPr>
            <p:nvPr/>
          </p:nvSpPr>
          <p:spPr>
            <a:xfrm>
              <a:off x="4881278" y="295530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57" name="Oval 56"/>
            <p:cNvSpPr>
              <a:spLocks noChangeAspect="1"/>
            </p:cNvSpPr>
            <p:nvPr/>
          </p:nvSpPr>
          <p:spPr>
            <a:xfrm>
              <a:off x="3260516" y="295530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/>
            <p:cNvSpPr>
              <a:spLocks noChangeAspect="1"/>
            </p:cNvSpPr>
            <p:nvPr/>
          </p:nvSpPr>
          <p:spPr>
            <a:xfrm>
              <a:off x="7312422" y="295530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/>
            <p:cNvSpPr>
              <a:spLocks noChangeAspect="1"/>
            </p:cNvSpPr>
            <p:nvPr/>
          </p:nvSpPr>
          <p:spPr>
            <a:xfrm>
              <a:off x="6502040" y="295530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/>
            <p:cNvSpPr>
              <a:spLocks noChangeAspect="1"/>
            </p:cNvSpPr>
            <p:nvPr/>
          </p:nvSpPr>
          <p:spPr>
            <a:xfrm>
              <a:off x="5691659" y="295530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Connector 60"/>
            <p:cNvCxnSpPr/>
            <p:nvPr/>
          </p:nvCxnSpPr>
          <p:spPr>
            <a:xfrm flipV="1">
              <a:off x="2507709" y="2057398"/>
              <a:ext cx="11124" cy="897905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H="1" flipV="1">
              <a:off x="960966" y="1117598"/>
              <a:ext cx="1549400" cy="956733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flipV="1">
              <a:off x="2484966" y="1126064"/>
              <a:ext cx="4322234" cy="931334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flipH="1" flipV="1">
              <a:off x="3348567" y="1176865"/>
              <a:ext cx="253999" cy="626533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flipH="1">
              <a:off x="960966" y="821265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2112433" y="728131"/>
              <a:ext cx="241300" cy="241300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flipH="1">
              <a:off x="1265766" y="821265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flipH="1">
              <a:off x="1570566" y="804332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flipH="1">
              <a:off x="1841499" y="821265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flipH="1">
              <a:off x="3348566" y="888999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flipH="1">
              <a:off x="3128433" y="787399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flipH="1">
              <a:off x="3653366" y="888999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H="1">
              <a:off x="4161366" y="855133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flipH="1">
              <a:off x="3958166" y="888999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flipH="1">
              <a:off x="6802966" y="838199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H="1">
              <a:off x="7107766" y="838199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flipH="1">
              <a:off x="7446432" y="838199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flipH="1">
              <a:off x="7632699" y="855133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>
              <a:stCxn id="54" idx="0"/>
            </p:cNvCxnSpPr>
            <p:nvPr/>
          </p:nvCxnSpPr>
          <p:spPr>
            <a:xfrm flipV="1">
              <a:off x="4162337" y="2125131"/>
              <a:ext cx="0" cy="83017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flipH="1" flipV="1">
              <a:off x="2353733" y="973664"/>
              <a:ext cx="1409700" cy="47836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flipH="1" flipV="1">
              <a:off x="3640666" y="1117598"/>
              <a:ext cx="503767" cy="100753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flipV="1">
              <a:off x="4144433" y="1126064"/>
              <a:ext cx="2980267" cy="999067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>
              <a:stCxn id="56" idx="0"/>
            </p:cNvCxnSpPr>
            <p:nvPr/>
          </p:nvCxnSpPr>
          <p:spPr>
            <a:xfrm flipV="1">
              <a:off x="4972718" y="2311399"/>
              <a:ext cx="35316" cy="643906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flipV="1">
              <a:off x="5024966" y="1126064"/>
              <a:ext cx="2408767" cy="1151467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flipH="1" flipV="1">
              <a:off x="4169833" y="1151464"/>
              <a:ext cx="855133" cy="1176868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flipH="1" flipV="1">
              <a:off x="1824567" y="1092198"/>
              <a:ext cx="3149599" cy="1591733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>
              <a:stCxn id="57" idx="0"/>
            </p:cNvCxnSpPr>
            <p:nvPr/>
          </p:nvCxnSpPr>
          <p:spPr>
            <a:xfrm flipV="1">
              <a:off x="3351956" y="2188631"/>
              <a:ext cx="17777" cy="766674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flipH="1" flipV="1">
              <a:off x="1566333" y="1058331"/>
              <a:ext cx="1778000" cy="1456267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flipV="1">
              <a:off x="3361266" y="1071031"/>
              <a:ext cx="1367367" cy="1155700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>
              <a:off x="4639733" y="766231"/>
              <a:ext cx="76200" cy="304800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 flipH="1">
              <a:off x="6544733" y="783164"/>
              <a:ext cx="93133" cy="2243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flipV="1">
              <a:off x="4597400" y="1015998"/>
              <a:ext cx="1938866" cy="177800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47360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/>
          <p:cNvSpPr txBox="1"/>
          <p:nvPr/>
        </p:nvSpPr>
        <p:spPr>
          <a:xfrm>
            <a:off x="292100" y="3390900"/>
            <a:ext cx="8572500" cy="310854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/>
              <a:t>Want: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k/</a:t>
            </a:r>
            <a:r>
              <a:rPr lang="en-US" sz="2800" dirty="0" err="1" smtClean="0"/>
              <a:t>polylog</a:t>
            </a:r>
            <a:r>
              <a:rPr lang="en-US" sz="2800" dirty="0" smtClean="0"/>
              <a:t> k trees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every edge of G participates in a constant number of trees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Each tree T</a:t>
            </a:r>
            <a:r>
              <a:rPr lang="en-US" sz="2800" baseline="-25000" dirty="0" smtClean="0"/>
              <a:t>i</a:t>
            </a:r>
            <a:r>
              <a:rPr lang="en-US" sz="2800" dirty="0" smtClean="0"/>
              <a:t> spans a distinct terminal </a:t>
            </a:r>
            <a:r>
              <a:rPr lang="en-US" sz="2800" dirty="0" err="1" smtClean="0"/>
              <a:t>t</a:t>
            </a:r>
            <a:r>
              <a:rPr lang="en-US" sz="2800" baseline="-25000" dirty="0" err="1" smtClean="0"/>
              <a:t>i</a:t>
            </a:r>
            <a:r>
              <a:rPr lang="en-US" sz="2800" dirty="0" smtClean="0"/>
              <a:t> and a distinct edge </a:t>
            </a:r>
            <a:r>
              <a:rPr lang="en-US" sz="2800" dirty="0" err="1" smtClean="0"/>
              <a:t>e</a:t>
            </a:r>
            <a:r>
              <a:rPr lang="en-US" sz="2800" baseline="-25000" dirty="0" err="1" smtClean="0"/>
              <a:t>ij</a:t>
            </a:r>
            <a:r>
              <a:rPr lang="en-US" sz="2800" dirty="0" smtClean="0"/>
              <a:t> in out(</a:t>
            </a:r>
            <a:r>
              <a:rPr lang="en-US" sz="2800" dirty="0" err="1" smtClean="0"/>
              <a:t>S</a:t>
            </a:r>
            <a:r>
              <a:rPr lang="en-US" sz="2800" baseline="-25000" dirty="0" err="1" smtClean="0"/>
              <a:t>j</a:t>
            </a:r>
            <a:r>
              <a:rPr lang="en-US" sz="2800" dirty="0" smtClean="0"/>
              <a:t>) for each j.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Edge  </a:t>
            </a:r>
            <a:r>
              <a:rPr lang="en-US" sz="2800" dirty="0" err="1" smtClean="0"/>
              <a:t>e</a:t>
            </a:r>
            <a:r>
              <a:rPr lang="en-US" sz="2800" baseline="-25000" dirty="0" err="1" smtClean="0"/>
              <a:t>ij</a:t>
            </a:r>
            <a:r>
              <a:rPr lang="en-US" sz="2800" dirty="0" smtClean="0"/>
              <a:t> is viewed as a copy of </a:t>
            </a:r>
            <a:r>
              <a:rPr lang="en-US" sz="2800" dirty="0" err="1" smtClean="0"/>
              <a:t>t</a:t>
            </a:r>
            <a:r>
              <a:rPr lang="en-US" sz="2800" baseline="-25000" dirty="0" err="1" smtClean="0"/>
              <a:t>i</a:t>
            </a:r>
            <a:r>
              <a:rPr lang="en-US" sz="2800" dirty="0" smtClean="0"/>
              <a:t> for set </a:t>
            </a:r>
            <a:r>
              <a:rPr lang="en-US" sz="2800" dirty="0" err="1" smtClean="0"/>
              <a:t>S</a:t>
            </a:r>
            <a:r>
              <a:rPr lang="en-US" sz="2800" baseline="-25000" dirty="0" err="1" smtClean="0"/>
              <a:t>j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grpSp>
        <p:nvGrpSpPr>
          <p:cNvPr id="3" name="Group 2"/>
          <p:cNvGrpSpPr/>
          <p:nvPr/>
        </p:nvGrpSpPr>
        <p:grpSpPr>
          <a:xfrm>
            <a:off x="215901" y="262432"/>
            <a:ext cx="8381999" cy="2875753"/>
            <a:chOff x="215901" y="262432"/>
            <a:chExt cx="8381999" cy="2875753"/>
          </a:xfrm>
        </p:grpSpPr>
        <p:sp>
          <p:nvSpPr>
            <p:cNvPr id="92" name="Oval 91"/>
            <p:cNvSpPr/>
            <p:nvPr/>
          </p:nvSpPr>
          <p:spPr>
            <a:xfrm>
              <a:off x="215901" y="262432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/>
            <p:cNvSpPr/>
            <p:nvPr/>
          </p:nvSpPr>
          <p:spPr>
            <a:xfrm>
              <a:off x="2705101" y="279365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/>
            <p:cNvSpPr/>
            <p:nvPr/>
          </p:nvSpPr>
          <p:spPr>
            <a:xfrm>
              <a:off x="6379634" y="330165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5" name="Picture 94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7601" y="442347"/>
              <a:ext cx="330200" cy="317500"/>
            </a:xfrm>
            <a:prstGeom prst="rect">
              <a:avLst/>
            </a:prstGeom>
          </p:spPr>
        </p:pic>
        <p:pic>
          <p:nvPicPr>
            <p:cNvPr id="96" name="Picture 95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3734" y="493147"/>
              <a:ext cx="330200" cy="317500"/>
            </a:xfrm>
            <a:prstGeom prst="rect">
              <a:avLst/>
            </a:prstGeom>
          </p:spPr>
        </p:pic>
        <p:pic>
          <p:nvPicPr>
            <p:cNvPr id="97" name="Picture 96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1918" y="476214"/>
              <a:ext cx="342900" cy="317500"/>
            </a:xfrm>
            <a:prstGeom prst="rect">
              <a:avLst/>
            </a:prstGeom>
          </p:spPr>
        </p:pic>
        <p:pic>
          <p:nvPicPr>
            <p:cNvPr id="98" name="Picture 97" descr="latex-image-1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4284" y="592630"/>
              <a:ext cx="368300" cy="50800"/>
            </a:xfrm>
            <a:prstGeom prst="rect">
              <a:avLst/>
            </a:prstGeom>
          </p:spPr>
        </p:pic>
        <p:sp>
          <p:nvSpPr>
            <p:cNvPr id="99" name="Oval 98"/>
            <p:cNvSpPr>
              <a:spLocks noChangeAspect="1"/>
            </p:cNvSpPr>
            <p:nvPr/>
          </p:nvSpPr>
          <p:spPr>
            <a:xfrm>
              <a:off x="4070897" y="2955305"/>
              <a:ext cx="182880" cy="182880"/>
            </a:xfrm>
            <a:prstGeom prst="ellipse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/>
            <p:cNvSpPr>
              <a:spLocks noChangeAspect="1"/>
            </p:cNvSpPr>
            <p:nvPr/>
          </p:nvSpPr>
          <p:spPr>
            <a:xfrm>
              <a:off x="2450135" y="295530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/>
            <p:cNvSpPr>
              <a:spLocks noChangeAspect="1"/>
            </p:cNvSpPr>
            <p:nvPr/>
          </p:nvSpPr>
          <p:spPr>
            <a:xfrm>
              <a:off x="4881278" y="2955305"/>
              <a:ext cx="182880" cy="18288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/>
            <p:cNvSpPr>
              <a:spLocks noChangeAspect="1"/>
            </p:cNvSpPr>
            <p:nvPr/>
          </p:nvSpPr>
          <p:spPr>
            <a:xfrm>
              <a:off x="3260516" y="2955305"/>
              <a:ext cx="182880" cy="182880"/>
            </a:xfrm>
            <a:prstGeom prst="ellipse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/>
            <p:cNvSpPr>
              <a:spLocks noChangeAspect="1"/>
            </p:cNvSpPr>
            <p:nvPr/>
          </p:nvSpPr>
          <p:spPr>
            <a:xfrm>
              <a:off x="7312422" y="295530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/>
            <p:cNvSpPr>
              <a:spLocks noChangeAspect="1"/>
            </p:cNvSpPr>
            <p:nvPr/>
          </p:nvSpPr>
          <p:spPr>
            <a:xfrm>
              <a:off x="6502040" y="295530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/>
            <p:cNvSpPr>
              <a:spLocks noChangeAspect="1"/>
            </p:cNvSpPr>
            <p:nvPr/>
          </p:nvSpPr>
          <p:spPr>
            <a:xfrm>
              <a:off x="5691659" y="295530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6" name="Straight Connector 105"/>
            <p:cNvCxnSpPr/>
            <p:nvPr/>
          </p:nvCxnSpPr>
          <p:spPr>
            <a:xfrm flipV="1">
              <a:off x="2507709" y="2057398"/>
              <a:ext cx="11124" cy="897905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 flipH="1" flipV="1">
              <a:off x="960966" y="1117598"/>
              <a:ext cx="1549400" cy="956733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flipV="1">
              <a:off x="2484966" y="1126064"/>
              <a:ext cx="4322234" cy="931334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 flipH="1" flipV="1">
              <a:off x="3348567" y="1176865"/>
              <a:ext cx="253999" cy="626533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 flipH="1">
              <a:off x="960966" y="821265"/>
              <a:ext cx="0" cy="28786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>
              <a:off x="2112433" y="728131"/>
              <a:ext cx="241300" cy="24130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flipH="1">
              <a:off x="1265766" y="821265"/>
              <a:ext cx="0" cy="287867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 flipH="1">
              <a:off x="1570566" y="804332"/>
              <a:ext cx="0" cy="287867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/>
          </p:nvCxnSpPr>
          <p:spPr>
            <a:xfrm flipH="1">
              <a:off x="1841499" y="821265"/>
              <a:ext cx="0" cy="287867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/>
          </p:nvCxnSpPr>
          <p:spPr>
            <a:xfrm flipH="1">
              <a:off x="3348566" y="888999"/>
              <a:ext cx="0" cy="28786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 flipH="1">
              <a:off x="3128433" y="787399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 flipH="1">
              <a:off x="3653366" y="888999"/>
              <a:ext cx="0" cy="287867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 flipH="1">
              <a:off x="4161366" y="855133"/>
              <a:ext cx="0" cy="287867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/>
            <p:cNvCxnSpPr/>
            <p:nvPr/>
          </p:nvCxnSpPr>
          <p:spPr>
            <a:xfrm flipH="1">
              <a:off x="3958166" y="888999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flipH="1">
              <a:off x="6802966" y="838199"/>
              <a:ext cx="0" cy="28786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flipH="1">
              <a:off x="7107766" y="838199"/>
              <a:ext cx="0" cy="287867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 flipH="1">
              <a:off x="7446432" y="838199"/>
              <a:ext cx="0" cy="287867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/>
            <p:nvPr/>
          </p:nvCxnSpPr>
          <p:spPr>
            <a:xfrm flipH="1">
              <a:off x="7632699" y="855133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>
              <a:stCxn id="99" idx="0"/>
            </p:cNvCxnSpPr>
            <p:nvPr/>
          </p:nvCxnSpPr>
          <p:spPr>
            <a:xfrm flipV="1">
              <a:off x="4162337" y="2125131"/>
              <a:ext cx="0" cy="83017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/>
            <p:nvPr/>
          </p:nvCxnSpPr>
          <p:spPr>
            <a:xfrm flipH="1" flipV="1">
              <a:off x="2353733" y="973664"/>
              <a:ext cx="1409700" cy="47836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 flipH="1" flipV="1">
              <a:off x="3640666" y="1117598"/>
              <a:ext cx="503767" cy="100753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/>
          </p:nvCxnSpPr>
          <p:spPr>
            <a:xfrm flipV="1">
              <a:off x="4144433" y="1126064"/>
              <a:ext cx="2980267" cy="999067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>
              <a:stCxn id="101" idx="0"/>
            </p:cNvCxnSpPr>
            <p:nvPr/>
          </p:nvCxnSpPr>
          <p:spPr>
            <a:xfrm flipV="1">
              <a:off x="4972718" y="2311399"/>
              <a:ext cx="35316" cy="643906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/>
          </p:nvCxnSpPr>
          <p:spPr>
            <a:xfrm flipV="1">
              <a:off x="5024966" y="1126064"/>
              <a:ext cx="2408767" cy="1151467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 flipH="1" flipV="1">
              <a:off x="4169833" y="1151464"/>
              <a:ext cx="855133" cy="1176868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 flipH="1" flipV="1">
              <a:off x="1824567" y="1092198"/>
              <a:ext cx="3149599" cy="1591733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>
              <a:stCxn id="102" idx="0"/>
            </p:cNvCxnSpPr>
            <p:nvPr/>
          </p:nvCxnSpPr>
          <p:spPr>
            <a:xfrm flipV="1">
              <a:off x="3351956" y="2188631"/>
              <a:ext cx="17777" cy="766674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 flipH="1" flipV="1">
              <a:off x="1566333" y="1058331"/>
              <a:ext cx="1778000" cy="1456267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 flipV="1">
              <a:off x="3361266" y="1071031"/>
              <a:ext cx="1367367" cy="1155700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>
              <a:off x="4639733" y="766231"/>
              <a:ext cx="76200" cy="304800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 flipH="1">
              <a:off x="6544733" y="783164"/>
              <a:ext cx="93133" cy="224367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 flipV="1">
              <a:off x="4597400" y="1015998"/>
              <a:ext cx="1938866" cy="177800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96235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423334" y="237051"/>
            <a:ext cx="8381999" cy="2469361"/>
            <a:chOff x="423334" y="237051"/>
            <a:chExt cx="8381999" cy="2469361"/>
          </a:xfrm>
        </p:grpSpPr>
        <p:sp>
          <p:nvSpPr>
            <p:cNvPr id="6" name="Oval 5"/>
            <p:cNvSpPr/>
            <p:nvPr/>
          </p:nvSpPr>
          <p:spPr>
            <a:xfrm>
              <a:off x="423334" y="237051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2912534" y="253984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6587067" y="304784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5034" y="416966"/>
              <a:ext cx="330200" cy="317500"/>
            </a:xfrm>
            <a:prstGeom prst="rect">
              <a:avLst/>
            </a:prstGeom>
          </p:spPr>
        </p:pic>
        <p:pic>
          <p:nvPicPr>
            <p:cNvPr id="10" name="Picture 9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31167" y="467766"/>
              <a:ext cx="330200" cy="317500"/>
            </a:xfrm>
            <a:prstGeom prst="rect">
              <a:avLst/>
            </a:prstGeom>
          </p:spPr>
        </p:pic>
        <p:pic>
          <p:nvPicPr>
            <p:cNvPr id="11" name="Picture 10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9351" y="450833"/>
              <a:ext cx="342900" cy="317500"/>
            </a:xfrm>
            <a:prstGeom prst="rect">
              <a:avLst/>
            </a:prstGeom>
          </p:spPr>
        </p:pic>
        <p:pic>
          <p:nvPicPr>
            <p:cNvPr id="12" name="Picture 11" descr="latex-image-1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1717" y="567249"/>
              <a:ext cx="368300" cy="50800"/>
            </a:xfrm>
            <a:prstGeom prst="rect">
              <a:avLst/>
            </a:prstGeom>
          </p:spPr>
        </p:pic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4312196" y="252353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2691434" y="252353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5122577" y="252353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>
              <a:spLocks noChangeAspect="1"/>
            </p:cNvSpPr>
            <p:nvPr/>
          </p:nvSpPr>
          <p:spPr>
            <a:xfrm>
              <a:off x="3501815" y="252353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>
              <a:spLocks noChangeAspect="1"/>
            </p:cNvSpPr>
            <p:nvPr/>
          </p:nvSpPr>
          <p:spPr>
            <a:xfrm>
              <a:off x="7553721" y="252353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>
              <a:spLocks noChangeAspect="1"/>
            </p:cNvSpPr>
            <p:nvPr/>
          </p:nvSpPr>
          <p:spPr>
            <a:xfrm>
              <a:off x="6743339" y="252353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>
              <a:spLocks noChangeAspect="1"/>
            </p:cNvSpPr>
            <p:nvPr/>
          </p:nvSpPr>
          <p:spPr>
            <a:xfrm>
              <a:off x="5932958" y="252353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1134534" y="914383"/>
              <a:ext cx="1608667" cy="1625600"/>
            </a:xfrm>
            <a:custGeom>
              <a:avLst/>
              <a:gdLst>
                <a:gd name="connsiteX0" fmla="*/ 0 w 1620594"/>
                <a:gd name="connsiteY0" fmla="*/ 0 h 2624666"/>
                <a:gd name="connsiteX1" fmla="*/ 524933 w 1620594"/>
                <a:gd name="connsiteY1" fmla="*/ 491066 h 2624666"/>
                <a:gd name="connsiteX2" fmla="*/ 677333 w 1620594"/>
                <a:gd name="connsiteY2" fmla="*/ 914400 h 2624666"/>
                <a:gd name="connsiteX3" fmla="*/ 1490133 w 1620594"/>
                <a:gd name="connsiteY3" fmla="*/ 2116666 h 2624666"/>
                <a:gd name="connsiteX4" fmla="*/ 1608667 w 1620594"/>
                <a:gd name="connsiteY4" fmla="*/ 2624666 h 262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0594" h="2624666">
                  <a:moveTo>
                    <a:pt x="0" y="0"/>
                  </a:moveTo>
                  <a:cubicBezTo>
                    <a:pt x="206022" y="169333"/>
                    <a:pt x="412044" y="338666"/>
                    <a:pt x="524933" y="491066"/>
                  </a:cubicBezTo>
                  <a:cubicBezTo>
                    <a:pt x="637822" y="643466"/>
                    <a:pt x="516466" y="643467"/>
                    <a:pt x="677333" y="914400"/>
                  </a:cubicBezTo>
                  <a:cubicBezTo>
                    <a:pt x="838200" y="1185333"/>
                    <a:pt x="1334911" y="1831622"/>
                    <a:pt x="1490133" y="2116666"/>
                  </a:cubicBezTo>
                  <a:cubicBezTo>
                    <a:pt x="1645355" y="2401710"/>
                    <a:pt x="1627011" y="2513188"/>
                    <a:pt x="1608667" y="2624666"/>
                  </a:cubicBezTo>
                </a:path>
              </a:pathLst>
            </a:custGeom>
            <a:ln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1676401" y="948249"/>
              <a:ext cx="1896533" cy="1591734"/>
            </a:xfrm>
            <a:custGeom>
              <a:avLst/>
              <a:gdLst>
                <a:gd name="connsiteX0" fmla="*/ 0 w 2658533"/>
                <a:gd name="connsiteY0" fmla="*/ 0 h 2743200"/>
                <a:gd name="connsiteX1" fmla="*/ 1625600 w 2658533"/>
                <a:gd name="connsiteY1" fmla="*/ 948267 h 2743200"/>
                <a:gd name="connsiteX2" fmla="*/ 1608666 w 2658533"/>
                <a:gd name="connsiteY2" fmla="*/ 1964267 h 2743200"/>
                <a:gd name="connsiteX3" fmla="*/ 2658533 w 2658533"/>
                <a:gd name="connsiteY3" fmla="*/ 2743200 h 274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58533" h="2743200">
                  <a:moveTo>
                    <a:pt x="0" y="0"/>
                  </a:moveTo>
                  <a:cubicBezTo>
                    <a:pt x="678744" y="310444"/>
                    <a:pt x="1357489" y="620889"/>
                    <a:pt x="1625600" y="948267"/>
                  </a:cubicBezTo>
                  <a:cubicBezTo>
                    <a:pt x="1893711" y="1275645"/>
                    <a:pt x="1436510" y="1665111"/>
                    <a:pt x="1608666" y="1964267"/>
                  </a:cubicBezTo>
                  <a:cubicBezTo>
                    <a:pt x="1780822" y="2263423"/>
                    <a:pt x="2219677" y="2503311"/>
                    <a:pt x="2658533" y="2743200"/>
                  </a:cubicBezTo>
                </a:path>
              </a:pathLst>
            </a:custGeom>
            <a:ln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2438402" y="795849"/>
              <a:ext cx="1930400" cy="1744134"/>
            </a:xfrm>
            <a:custGeom>
              <a:avLst/>
              <a:gdLst>
                <a:gd name="connsiteX0" fmla="*/ 0 w 2760133"/>
                <a:gd name="connsiteY0" fmla="*/ 0 h 2743200"/>
                <a:gd name="connsiteX1" fmla="*/ 948266 w 2760133"/>
                <a:gd name="connsiteY1" fmla="*/ 372534 h 2743200"/>
                <a:gd name="connsiteX2" fmla="*/ 1320800 w 2760133"/>
                <a:gd name="connsiteY2" fmla="*/ 1066800 h 2743200"/>
                <a:gd name="connsiteX3" fmla="*/ 2760133 w 2760133"/>
                <a:gd name="connsiteY3" fmla="*/ 2743200 h 274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0133" h="2743200">
                  <a:moveTo>
                    <a:pt x="0" y="0"/>
                  </a:moveTo>
                  <a:cubicBezTo>
                    <a:pt x="364066" y="97367"/>
                    <a:pt x="728133" y="194734"/>
                    <a:pt x="948266" y="372534"/>
                  </a:cubicBezTo>
                  <a:cubicBezTo>
                    <a:pt x="1168399" y="550334"/>
                    <a:pt x="1018822" y="671689"/>
                    <a:pt x="1320800" y="1066800"/>
                  </a:cubicBezTo>
                  <a:cubicBezTo>
                    <a:pt x="1622778" y="1461911"/>
                    <a:pt x="2191455" y="2102555"/>
                    <a:pt x="2760133" y="2743200"/>
                  </a:cubicBezTo>
                </a:path>
              </a:pathLst>
            </a:custGeom>
            <a:ln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3776134" y="982116"/>
              <a:ext cx="541867" cy="1625600"/>
            </a:xfrm>
            <a:custGeom>
              <a:avLst/>
              <a:gdLst>
                <a:gd name="connsiteX0" fmla="*/ 0 w 592667"/>
                <a:gd name="connsiteY0" fmla="*/ 0 h 2590800"/>
                <a:gd name="connsiteX1" fmla="*/ 101600 w 592667"/>
                <a:gd name="connsiteY1" fmla="*/ 1794933 h 2590800"/>
                <a:gd name="connsiteX2" fmla="*/ 592667 w 592667"/>
                <a:gd name="connsiteY2" fmla="*/ 2590800 h 259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2667" h="2590800">
                  <a:moveTo>
                    <a:pt x="0" y="0"/>
                  </a:moveTo>
                  <a:cubicBezTo>
                    <a:pt x="1411" y="681566"/>
                    <a:pt x="2822" y="1363133"/>
                    <a:pt x="101600" y="1794933"/>
                  </a:cubicBezTo>
                  <a:cubicBezTo>
                    <a:pt x="200378" y="2226733"/>
                    <a:pt x="396522" y="2408766"/>
                    <a:pt x="592667" y="2590800"/>
                  </a:cubicBezTo>
                </a:path>
              </a:pathLst>
            </a:custGeom>
            <a:ln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4097867" y="948249"/>
              <a:ext cx="1066800" cy="1625601"/>
            </a:xfrm>
            <a:custGeom>
              <a:avLst/>
              <a:gdLst>
                <a:gd name="connsiteX0" fmla="*/ 0 w 1083734"/>
                <a:gd name="connsiteY0" fmla="*/ 0 h 2573867"/>
                <a:gd name="connsiteX1" fmla="*/ 1032934 w 1083734"/>
                <a:gd name="connsiteY1" fmla="*/ 406400 h 2573867"/>
                <a:gd name="connsiteX2" fmla="*/ 795867 w 1083734"/>
                <a:gd name="connsiteY2" fmla="*/ 1540934 h 2573867"/>
                <a:gd name="connsiteX3" fmla="*/ 1083734 w 1083734"/>
                <a:gd name="connsiteY3" fmla="*/ 2573867 h 2573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734" h="2573867">
                  <a:moveTo>
                    <a:pt x="0" y="0"/>
                  </a:moveTo>
                  <a:cubicBezTo>
                    <a:pt x="450145" y="74789"/>
                    <a:pt x="900290" y="149578"/>
                    <a:pt x="1032934" y="406400"/>
                  </a:cubicBezTo>
                  <a:cubicBezTo>
                    <a:pt x="1165578" y="663222"/>
                    <a:pt x="787400" y="1179690"/>
                    <a:pt x="795867" y="1540934"/>
                  </a:cubicBezTo>
                  <a:cubicBezTo>
                    <a:pt x="804334" y="1902178"/>
                    <a:pt x="944034" y="2238022"/>
                    <a:pt x="1083734" y="2573867"/>
                  </a:cubicBezTo>
                </a:path>
              </a:pathLst>
            </a:custGeom>
            <a:ln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4826001" y="863584"/>
              <a:ext cx="1117600" cy="1676400"/>
            </a:xfrm>
            <a:custGeom>
              <a:avLst/>
              <a:gdLst>
                <a:gd name="connsiteX0" fmla="*/ 0 w 1117600"/>
                <a:gd name="connsiteY0" fmla="*/ 0 h 2709333"/>
                <a:gd name="connsiteX1" fmla="*/ 1016000 w 1117600"/>
                <a:gd name="connsiteY1" fmla="*/ 592666 h 2709333"/>
                <a:gd name="connsiteX2" fmla="*/ 778933 w 1117600"/>
                <a:gd name="connsiteY2" fmla="*/ 2082800 h 2709333"/>
                <a:gd name="connsiteX3" fmla="*/ 1117600 w 1117600"/>
                <a:gd name="connsiteY3" fmla="*/ 2709333 h 2709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00" h="2709333">
                  <a:moveTo>
                    <a:pt x="0" y="0"/>
                  </a:moveTo>
                  <a:cubicBezTo>
                    <a:pt x="443089" y="122766"/>
                    <a:pt x="886178" y="245533"/>
                    <a:pt x="1016000" y="592666"/>
                  </a:cubicBezTo>
                  <a:cubicBezTo>
                    <a:pt x="1145822" y="939799"/>
                    <a:pt x="762000" y="1730022"/>
                    <a:pt x="778933" y="2082800"/>
                  </a:cubicBezTo>
                  <a:cubicBezTo>
                    <a:pt x="795866" y="2435578"/>
                    <a:pt x="956733" y="2572455"/>
                    <a:pt x="1117600" y="2709333"/>
                  </a:cubicBezTo>
                </a:path>
              </a:pathLst>
            </a:custGeom>
            <a:ln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7433734" y="1049849"/>
              <a:ext cx="399024" cy="1490134"/>
            </a:xfrm>
            <a:custGeom>
              <a:avLst/>
              <a:gdLst>
                <a:gd name="connsiteX0" fmla="*/ 257632 w 436523"/>
                <a:gd name="connsiteY0" fmla="*/ 0 h 2489200"/>
                <a:gd name="connsiteX1" fmla="*/ 3632 w 436523"/>
                <a:gd name="connsiteY1" fmla="*/ 423334 h 2489200"/>
                <a:gd name="connsiteX2" fmla="*/ 426966 w 436523"/>
                <a:gd name="connsiteY2" fmla="*/ 1303867 h 2489200"/>
                <a:gd name="connsiteX3" fmla="*/ 257632 w 436523"/>
                <a:gd name="connsiteY3" fmla="*/ 2489200 h 248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6523" h="2489200">
                  <a:moveTo>
                    <a:pt x="257632" y="0"/>
                  </a:moveTo>
                  <a:cubicBezTo>
                    <a:pt x="116521" y="103011"/>
                    <a:pt x="-24590" y="206023"/>
                    <a:pt x="3632" y="423334"/>
                  </a:cubicBezTo>
                  <a:cubicBezTo>
                    <a:pt x="31854" y="640645"/>
                    <a:pt x="384633" y="959556"/>
                    <a:pt x="426966" y="1303867"/>
                  </a:cubicBezTo>
                  <a:cubicBezTo>
                    <a:pt x="469299" y="1648178"/>
                    <a:pt x="363465" y="2068689"/>
                    <a:pt x="257632" y="2489200"/>
                  </a:cubicBezTo>
                </a:path>
              </a:pathLst>
            </a:custGeom>
            <a:ln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6824134" y="948249"/>
              <a:ext cx="372533" cy="1574801"/>
            </a:xfrm>
            <a:custGeom>
              <a:avLst/>
              <a:gdLst>
                <a:gd name="connsiteX0" fmla="*/ 429267 w 429267"/>
                <a:gd name="connsiteY0" fmla="*/ 0 h 2624667"/>
                <a:gd name="connsiteX1" fmla="*/ 5934 w 429267"/>
                <a:gd name="connsiteY1" fmla="*/ 812800 h 2624667"/>
                <a:gd name="connsiteX2" fmla="*/ 175267 w 429267"/>
                <a:gd name="connsiteY2" fmla="*/ 1811867 h 2624667"/>
                <a:gd name="connsiteX3" fmla="*/ 90601 w 429267"/>
                <a:gd name="connsiteY3" fmla="*/ 2624667 h 262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267" h="2624667">
                  <a:moveTo>
                    <a:pt x="429267" y="0"/>
                  </a:moveTo>
                  <a:cubicBezTo>
                    <a:pt x="238767" y="255411"/>
                    <a:pt x="48267" y="510822"/>
                    <a:pt x="5934" y="812800"/>
                  </a:cubicBezTo>
                  <a:cubicBezTo>
                    <a:pt x="-36399" y="1114778"/>
                    <a:pt x="161156" y="1509889"/>
                    <a:pt x="175267" y="1811867"/>
                  </a:cubicBezTo>
                  <a:cubicBezTo>
                    <a:pt x="189378" y="2113845"/>
                    <a:pt x="139989" y="2369256"/>
                    <a:pt x="90601" y="2624667"/>
                  </a:cubicBezTo>
                </a:path>
              </a:pathLst>
            </a:custGeom>
            <a:ln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5300134" y="812783"/>
              <a:ext cx="1388533" cy="1727200"/>
            </a:xfrm>
            <a:custGeom>
              <a:avLst/>
              <a:gdLst>
                <a:gd name="connsiteX0" fmla="*/ 1527321 w 1527321"/>
                <a:gd name="connsiteY0" fmla="*/ 0 h 2866122"/>
                <a:gd name="connsiteX1" fmla="*/ 1002388 w 1527321"/>
                <a:gd name="connsiteY1" fmla="*/ 812800 h 2866122"/>
                <a:gd name="connsiteX2" fmla="*/ 87988 w 1527321"/>
                <a:gd name="connsiteY2" fmla="*/ 2675466 h 2866122"/>
                <a:gd name="connsiteX3" fmla="*/ 87988 w 1527321"/>
                <a:gd name="connsiteY3" fmla="*/ 2709333 h 286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7321" h="2866122">
                  <a:moveTo>
                    <a:pt x="1527321" y="0"/>
                  </a:moveTo>
                  <a:cubicBezTo>
                    <a:pt x="1384799" y="183444"/>
                    <a:pt x="1242277" y="366889"/>
                    <a:pt x="1002388" y="812800"/>
                  </a:cubicBezTo>
                  <a:cubicBezTo>
                    <a:pt x="762499" y="1258711"/>
                    <a:pt x="240388" y="2359377"/>
                    <a:pt x="87988" y="2675466"/>
                  </a:cubicBezTo>
                  <a:cubicBezTo>
                    <a:pt x="-64412" y="2991555"/>
                    <a:pt x="11788" y="2850444"/>
                    <a:pt x="87988" y="2709333"/>
                  </a:cubicBezTo>
                </a:path>
              </a:pathLst>
            </a:custGeom>
            <a:ln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0" name="Straight Connector 29"/>
          <p:cNvCxnSpPr/>
          <p:nvPr/>
        </p:nvCxnSpPr>
        <p:spPr>
          <a:xfrm>
            <a:off x="0" y="3251200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0" name="Group 119"/>
          <p:cNvGrpSpPr/>
          <p:nvPr/>
        </p:nvGrpSpPr>
        <p:grpSpPr>
          <a:xfrm>
            <a:off x="165101" y="3547499"/>
            <a:ext cx="8381999" cy="2875753"/>
            <a:chOff x="215901" y="262432"/>
            <a:chExt cx="8381999" cy="2875753"/>
          </a:xfrm>
        </p:grpSpPr>
        <p:sp>
          <p:nvSpPr>
            <p:cNvPr id="121" name="Oval 120"/>
            <p:cNvSpPr/>
            <p:nvPr/>
          </p:nvSpPr>
          <p:spPr>
            <a:xfrm>
              <a:off x="215901" y="262432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>
              <a:off x="2705101" y="279365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/>
            <p:cNvSpPr/>
            <p:nvPr/>
          </p:nvSpPr>
          <p:spPr>
            <a:xfrm>
              <a:off x="6379634" y="330165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4" name="Picture 123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7601" y="442347"/>
              <a:ext cx="330200" cy="317500"/>
            </a:xfrm>
            <a:prstGeom prst="rect">
              <a:avLst/>
            </a:prstGeom>
          </p:spPr>
        </p:pic>
        <p:pic>
          <p:nvPicPr>
            <p:cNvPr id="125" name="Picture 124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3734" y="493147"/>
              <a:ext cx="330200" cy="317500"/>
            </a:xfrm>
            <a:prstGeom prst="rect">
              <a:avLst/>
            </a:prstGeom>
          </p:spPr>
        </p:pic>
        <p:pic>
          <p:nvPicPr>
            <p:cNvPr id="126" name="Picture 125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1918" y="476214"/>
              <a:ext cx="342900" cy="317500"/>
            </a:xfrm>
            <a:prstGeom prst="rect">
              <a:avLst/>
            </a:prstGeom>
          </p:spPr>
        </p:pic>
        <p:pic>
          <p:nvPicPr>
            <p:cNvPr id="127" name="Picture 126" descr="latex-image-1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4284" y="592630"/>
              <a:ext cx="368300" cy="50800"/>
            </a:xfrm>
            <a:prstGeom prst="rect">
              <a:avLst/>
            </a:prstGeom>
          </p:spPr>
        </p:pic>
        <p:sp>
          <p:nvSpPr>
            <p:cNvPr id="128" name="Oval 127"/>
            <p:cNvSpPr>
              <a:spLocks noChangeAspect="1"/>
            </p:cNvSpPr>
            <p:nvPr/>
          </p:nvSpPr>
          <p:spPr>
            <a:xfrm>
              <a:off x="4070897" y="295530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29" name="Oval 128"/>
            <p:cNvSpPr>
              <a:spLocks noChangeAspect="1"/>
            </p:cNvSpPr>
            <p:nvPr/>
          </p:nvSpPr>
          <p:spPr>
            <a:xfrm>
              <a:off x="2450135" y="295530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>
              <a:spLocks noChangeAspect="1"/>
            </p:cNvSpPr>
            <p:nvPr/>
          </p:nvSpPr>
          <p:spPr>
            <a:xfrm>
              <a:off x="4881278" y="295530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31" name="Oval 130"/>
            <p:cNvSpPr>
              <a:spLocks noChangeAspect="1"/>
            </p:cNvSpPr>
            <p:nvPr/>
          </p:nvSpPr>
          <p:spPr>
            <a:xfrm>
              <a:off x="3260516" y="295530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>
              <a:spLocks noChangeAspect="1"/>
            </p:cNvSpPr>
            <p:nvPr/>
          </p:nvSpPr>
          <p:spPr>
            <a:xfrm>
              <a:off x="7312422" y="295530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/>
            <p:cNvSpPr>
              <a:spLocks noChangeAspect="1"/>
            </p:cNvSpPr>
            <p:nvPr/>
          </p:nvSpPr>
          <p:spPr>
            <a:xfrm>
              <a:off x="6502040" y="295530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/>
            <p:cNvSpPr>
              <a:spLocks noChangeAspect="1"/>
            </p:cNvSpPr>
            <p:nvPr/>
          </p:nvSpPr>
          <p:spPr>
            <a:xfrm>
              <a:off x="5691659" y="295530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5" name="Straight Connector 134"/>
            <p:cNvCxnSpPr/>
            <p:nvPr/>
          </p:nvCxnSpPr>
          <p:spPr>
            <a:xfrm flipV="1">
              <a:off x="2507709" y="2057398"/>
              <a:ext cx="11124" cy="897905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 flipH="1" flipV="1">
              <a:off x="960966" y="1117598"/>
              <a:ext cx="1549400" cy="956733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 flipV="1">
              <a:off x="2484966" y="1126064"/>
              <a:ext cx="4322234" cy="931334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/>
            <p:cNvCxnSpPr/>
            <p:nvPr/>
          </p:nvCxnSpPr>
          <p:spPr>
            <a:xfrm flipH="1" flipV="1">
              <a:off x="3348567" y="1176865"/>
              <a:ext cx="253999" cy="626533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/>
            <p:cNvCxnSpPr/>
            <p:nvPr/>
          </p:nvCxnSpPr>
          <p:spPr>
            <a:xfrm flipH="1">
              <a:off x="960966" y="821265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/>
            <p:cNvCxnSpPr/>
            <p:nvPr/>
          </p:nvCxnSpPr>
          <p:spPr>
            <a:xfrm>
              <a:off x="2112433" y="728131"/>
              <a:ext cx="241300" cy="241300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/>
            <p:nvPr/>
          </p:nvCxnSpPr>
          <p:spPr>
            <a:xfrm flipH="1">
              <a:off x="1265766" y="821265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/>
            <p:cNvCxnSpPr/>
            <p:nvPr/>
          </p:nvCxnSpPr>
          <p:spPr>
            <a:xfrm flipH="1">
              <a:off x="1570566" y="804332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/>
            <p:nvPr/>
          </p:nvCxnSpPr>
          <p:spPr>
            <a:xfrm flipH="1">
              <a:off x="1841499" y="821265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/>
            <p:nvPr/>
          </p:nvCxnSpPr>
          <p:spPr>
            <a:xfrm flipH="1">
              <a:off x="3348566" y="888999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flipH="1">
              <a:off x="3128433" y="787399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/>
            <p:cNvCxnSpPr/>
            <p:nvPr/>
          </p:nvCxnSpPr>
          <p:spPr>
            <a:xfrm flipH="1">
              <a:off x="3653366" y="888999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/>
            <p:cNvCxnSpPr/>
            <p:nvPr/>
          </p:nvCxnSpPr>
          <p:spPr>
            <a:xfrm flipH="1">
              <a:off x="4161366" y="855133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/>
            <p:nvPr/>
          </p:nvCxnSpPr>
          <p:spPr>
            <a:xfrm flipH="1">
              <a:off x="3958166" y="888999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/>
            <p:cNvCxnSpPr/>
            <p:nvPr/>
          </p:nvCxnSpPr>
          <p:spPr>
            <a:xfrm flipH="1">
              <a:off x="6802966" y="838199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/>
            <p:nvPr/>
          </p:nvCxnSpPr>
          <p:spPr>
            <a:xfrm flipH="1">
              <a:off x="7107766" y="838199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/>
            <p:cNvCxnSpPr/>
            <p:nvPr/>
          </p:nvCxnSpPr>
          <p:spPr>
            <a:xfrm flipH="1">
              <a:off x="7446432" y="838199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/>
            <p:cNvCxnSpPr/>
            <p:nvPr/>
          </p:nvCxnSpPr>
          <p:spPr>
            <a:xfrm flipH="1">
              <a:off x="7632699" y="855133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/>
            <p:cNvCxnSpPr>
              <a:stCxn id="128" idx="0"/>
            </p:cNvCxnSpPr>
            <p:nvPr/>
          </p:nvCxnSpPr>
          <p:spPr>
            <a:xfrm flipV="1">
              <a:off x="4162337" y="2125131"/>
              <a:ext cx="0" cy="83017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/>
            <p:cNvCxnSpPr/>
            <p:nvPr/>
          </p:nvCxnSpPr>
          <p:spPr>
            <a:xfrm flipH="1" flipV="1">
              <a:off x="2353733" y="973664"/>
              <a:ext cx="1409700" cy="47836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/>
            <p:cNvCxnSpPr/>
            <p:nvPr/>
          </p:nvCxnSpPr>
          <p:spPr>
            <a:xfrm flipH="1" flipV="1">
              <a:off x="3640666" y="1117598"/>
              <a:ext cx="503767" cy="100753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/>
            <p:nvPr/>
          </p:nvCxnSpPr>
          <p:spPr>
            <a:xfrm flipV="1">
              <a:off x="4144433" y="1126064"/>
              <a:ext cx="2980267" cy="999067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/>
            <p:cNvCxnSpPr>
              <a:stCxn id="130" idx="0"/>
            </p:cNvCxnSpPr>
            <p:nvPr/>
          </p:nvCxnSpPr>
          <p:spPr>
            <a:xfrm flipV="1">
              <a:off x="4972718" y="2311399"/>
              <a:ext cx="35316" cy="643906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/>
            <p:cNvCxnSpPr/>
            <p:nvPr/>
          </p:nvCxnSpPr>
          <p:spPr>
            <a:xfrm flipV="1">
              <a:off x="5024966" y="1126064"/>
              <a:ext cx="2408767" cy="1151467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/>
            <p:cNvCxnSpPr/>
            <p:nvPr/>
          </p:nvCxnSpPr>
          <p:spPr>
            <a:xfrm flipH="1" flipV="1">
              <a:off x="4169833" y="1151464"/>
              <a:ext cx="855133" cy="1176868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/>
            <p:nvPr/>
          </p:nvCxnSpPr>
          <p:spPr>
            <a:xfrm flipH="1" flipV="1">
              <a:off x="1824567" y="1092198"/>
              <a:ext cx="3149599" cy="1591733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/>
            <p:cNvCxnSpPr>
              <a:stCxn id="131" idx="0"/>
            </p:cNvCxnSpPr>
            <p:nvPr/>
          </p:nvCxnSpPr>
          <p:spPr>
            <a:xfrm flipV="1">
              <a:off x="3351956" y="2188631"/>
              <a:ext cx="17777" cy="766674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/>
            <p:nvPr/>
          </p:nvCxnSpPr>
          <p:spPr>
            <a:xfrm flipH="1" flipV="1">
              <a:off x="1566333" y="1058331"/>
              <a:ext cx="1778000" cy="1456267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/>
            <p:cNvCxnSpPr/>
            <p:nvPr/>
          </p:nvCxnSpPr>
          <p:spPr>
            <a:xfrm flipV="1">
              <a:off x="3361266" y="1071031"/>
              <a:ext cx="1367367" cy="1155700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/>
            <p:cNvCxnSpPr/>
            <p:nvPr/>
          </p:nvCxnSpPr>
          <p:spPr>
            <a:xfrm>
              <a:off x="4639733" y="766231"/>
              <a:ext cx="76200" cy="304800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flipH="1">
              <a:off x="6544733" y="783164"/>
              <a:ext cx="93133" cy="2243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flipV="1">
              <a:off x="4597400" y="1015998"/>
              <a:ext cx="1938866" cy="177800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own Arrow 3"/>
          <p:cNvSpPr/>
          <p:nvPr/>
        </p:nvSpPr>
        <p:spPr>
          <a:xfrm>
            <a:off x="3979333" y="2827867"/>
            <a:ext cx="389467" cy="660400"/>
          </a:xfrm>
          <a:prstGeom prst="downArrow">
            <a:avLst/>
          </a:prstGeom>
          <a:solidFill>
            <a:srgbClr val="AC0D11"/>
          </a:solidFill>
          <a:ln>
            <a:solidFill>
              <a:srgbClr val="AC0D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425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2803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Input</a:t>
            </a:r>
            <a:r>
              <a:rPr lang="en-US" dirty="0" smtClean="0"/>
              <a:t>: Graph G, source-sink pairs (s</a:t>
            </a:r>
            <a:r>
              <a:rPr lang="en-US" baseline="-25000" dirty="0" smtClean="0"/>
              <a:t>1</a:t>
            </a:r>
            <a:r>
              <a:rPr lang="en-US" dirty="0" smtClean="0"/>
              <a:t>,t</a:t>
            </a:r>
            <a:r>
              <a:rPr lang="en-US" baseline="-25000" dirty="0" smtClean="0"/>
              <a:t>1</a:t>
            </a:r>
            <a:r>
              <a:rPr lang="en-US" dirty="0" smtClean="0"/>
              <a:t>),…,(</a:t>
            </a:r>
            <a:r>
              <a:rPr lang="en-US" dirty="0" err="1" smtClean="0"/>
              <a:t>s</a:t>
            </a:r>
            <a:r>
              <a:rPr lang="en-US" baseline="-25000" dirty="0" err="1" smtClean="0"/>
              <a:t>k</a:t>
            </a:r>
            <a:r>
              <a:rPr lang="en-US" dirty="0" err="1" smtClean="0"/>
              <a:t>,t</a:t>
            </a:r>
            <a:r>
              <a:rPr lang="en-US" baseline="-25000" dirty="0" err="1" smtClean="0"/>
              <a:t>k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Goal</a:t>
            </a:r>
            <a:r>
              <a:rPr lang="en-US" dirty="0" smtClean="0"/>
              <a:t>: Route as many pairs as possible; minimize </a:t>
            </a:r>
            <a:r>
              <a:rPr lang="en-US" dirty="0" smtClean="0">
                <a:solidFill>
                  <a:srgbClr val="FF0000"/>
                </a:solidFill>
              </a:rPr>
              <a:t>edge congestion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1534658" y="412803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1534658" y="4792025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2648068" y="476662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2639601" y="411039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034388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1034388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3168205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168205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stCxn id="8" idx="5"/>
            <a:endCxn id="4" idx="1"/>
          </p:cNvCxnSpPr>
          <p:nvPr/>
        </p:nvCxnSpPr>
        <p:spPr>
          <a:xfrm>
            <a:off x="1190486" y="3848025"/>
            <a:ext cx="370954" cy="3067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0"/>
            <a:endCxn id="4" idx="4"/>
          </p:cNvCxnSpPr>
          <p:nvPr/>
        </p:nvCxnSpPr>
        <p:spPr>
          <a:xfrm flipV="1">
            <a:off x="1626098" y="4310911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739044" y="4282727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7" idx="2"/>
            <a:endCxn id="4" idx="6"/>
          </p:cNvCxnSpPr>
          <p:nvPr/>
        </p:nvCxnSpPr>
        <p:spPr>
          <a:xfrm flipH="1">
            <a:off x="1717538" y="4201830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715845" y="4871682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9" idx="7"/>
            <a:endCxn id="5" idx="3"/>
          </p:cNvCxnSpPr>
          <p:nvPr/>
        </p:nvCxnSpPr>
        <p:spPr>
          <a:xfrm flipV="1">
            <a:off x="1190486" y="4948123"/>
            <a:ext cx="370954" cy="3759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7" idx="7"/>
            <a:endCxn id="10" idx="3"/>
          </p:cNvCxnSpPr>
          <p:nvPr/>
        </p:nvCxnSpPr>
        <p:spPr>
          <a:xfrm flipV="1">
            <a:off x="2795699" y="3848025"/>
            <a:ext cx="399288" cy="28914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1" idx="1"/>
          </p:cNvCxnSpPr>
          <p:nvPr/>
        </p:nvCxnSpPr>
        <p:spPr>
          <a:xfrm>
            <a:off x="2816088" y="4923294"/>
            <a:ext cx="378899" cy="4007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5" name="Picture 3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49" y="3577167"/>
            <a:ext cx="292100" cy="228600"/>
          </a:xfrm>
          <a:prstGeom prst="rect">
            <a:avLst/>
          </a:prstGeom>
        </p:spPr>
      </p:pic>
      <p:pic>
        <p:nvPicPr>
          <p:cNvPr id="36" name="Picture 3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650" y="5444067"/>
            <a:ext cx="266700" cy="304800"/>
          </a:xfrm>
          <a:prstGeom prst="rect">
            <a:avLst/>
          </a:prstGeom>
        </p:spPr>
      </p:pic>
      <p:pic>
        <p:nvPicPr>
          <p:cNvPr id="37" name="Picture 36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33" y="5469467"/>
            <a:ext cx="304800" cy="228600"/>
          </a:xfrm>
          <a:prstGeom prst="rect">
            <a:avLst/>
          </a:prstGeom>
        </p:spPr>
      </p:pic>
      <p:pic>
        <p:nvPicPr>
          <p:cNvPr id="38" name="Picture 3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400" y="3445933"/>
            <a:ext cx="279400" cy="304800"/>
          </a:xfrm>
          <a:prstGeom prst="rect">
            <a:avLst/>
          </a:prstGeom>
        </p:spPr>
      </p:pic>
      <p:pic>
        <p:nvPicPr>
          <p:cNvPr id="39" name="Picture 38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633" y="3845983"/>
            <a:ext cx="304800" cy="241300"/>
          </a:xfrm>
          <a:prstGeom prst="rect">
            <a:avLst/>
          </a:prstGeom>
        </p:spPr>
      </p:pic>
      <p:pic>
        <p:nvPicPr>
          <p:cNvPr id="40" name="Picture 39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200" y="3740150"/>
            <a:ext cx="279400" cy="317500"/>
          </a:xfrm>
          <a:prstGeom prst="rect">
            <a:avLst/>
          </a:prstGeom>
        </p:spPr>
      </p:pic>
      <p:cxnSp>
        <p:nvCxnSpPr>
          <p:cNvPr id="26" name="Straight Connector 25"/>
          <p:cNvCxnSpPr>
            <a:stCxn id="6" idx="3"/>
          </p:cNvCxnSpPr>
          <p:nvPr/>
        </p:nvCxnSpPr>
        <p:spPr>
          <a:xfrm flipH="1" flipV="1">
            <a:off x="1715846" y="4922482"/>
            <a:ext cx="959004" cy="24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4559300" y="3556000"/>
            <a:ext cx="3314700" cy="7747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781413"/>
                </a:solidFill>
              </a:rPr>
              <a:t>Edge congestion: 2</a:t>
            </a:r>
          </a:p>
        </p:txBody>
      </p:sp>
    </p:spTree>
    <p:extLst>
      <p:ext uri="{BB962C8B-B14F-4D97-AF65-F5344CB8AC3E}">
        <p14:creationId xmlns:p14="http://schemas.microsoft.com/office/powerpoint/2010/main" val="3774230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77034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Embedding an Expander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00568" y="1617101"/>
            <a:ext cx="1763349" cy="56534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279289" y="1630561"/>
            <a:ext cx="1763349" cy="56534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00257" y="1670943"/>
            <a:ext cx="1763349" cy="56534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49" y="1760119"/>
            <a:ext cx="262483" cy="252388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530" y="1800501"/>
            <a:ext cx="262483" cy="252388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452" y="1787041"/>
            <a:ext cx="272579" cy="252388"/>
          </a:xfrm>
          <a:prstGeom prst="rect">
            <a:avLst/>
          </a:prstGeom>
        </p:spPr>
      </p:pic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523" y="1879583"/>
            <a:ext cx="292770" cy="40382"/>
          </a:xfrm>
          <a:prstGeom prst="rect">
            <a:avLst/>
          </a:prstGeom>
        </p:spPr>
      </p:pic>
      <p:sp>
        <p:nvSpPr>
          <p:cNvPr id="13" name="Oval 12"/>
          <p:cNvSpPr>
            <a:spLocks noChangeAspect="1"/>
          </p:cNvSpPr>
          <p:nvPr/>
        </p:nvSpPr>
        <p:spPr>
          <a:xfrm>
            <a:off x="3364990" y="3757726"/>
            <a:ext cx="145375" cy="145375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2076610" y="3757726"/>
            <a:ext cx="145375" cy="145375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4009180" y="3757726"/>
            <a:ext cx="145375" cy="14537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2720800" y="3757726"/>
            <a:ext cx="145375" cy="145375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4653370" y="3757726"/>
            <a:ext cx="1433756" cy="145375"/>
            <a:chOff x="4653370" y="3757726"/>
            <a:chExt cx="1433756" cy="145375"/>
          </a:xfrm>
        </p:grpSpPr>
        <p:sp>
          <p:nvSpPr>
            <p:cNvPr id="17" name="Oval 16"/>
            <p:cNvSpPr>
              <a:spLocks noChangeAspect="1"/>
            </p:cNvSpPr>
            <p:nvPr/>
          </p:nvSpPr>
          <p:spPr>
            <a:xfrm>
              <a:off x="5941751" y="3757726"/>
              <a:ext cx="145375" cy="145375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>
              <a:spLocks noChangeAspect="1"/>
            </p:cNvSpPr>
            <p:nvPr/>
          </p:nvSpPr>
          <p:spPr>
            <a:xfrm>
              <a:off x="5297560" y="3757726"/>
              <a:ext cx="145375" cy="145375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>
              <a:spLocks noChangeAspect="1"/>
            </p:cNvSpPr>
            <p:nvPr/>
          </p:nvSpPr>
          <p:spPr>
            <a:xfrm>
              <a:off x="4653370" y="3757726"/>
              <a:ext cx="145375" cy="145375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0" name="Straight Connector 19"/>
          <p:cNvCxnSpPr/>
          <p:nvPr/>
        </p:nvCxnSpPr>
        <p:spPr>
          <a:xfrm flipV="1">
            <a:off x="2122377" y="3043959"/>
            <a:ext cx="8843" cy="713765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892837" y="2296891"/>
            <a:ext cx="1231653" cy="76052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2104298" y="2303621"/>
            <a:ext cx="3435840" cy="74033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2790794" y="2344004"/>
            <a:ext cx="201909" cy="498045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892837" y="2061330"/>
            <a:ext cx="0" cy="228832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808164" y="1987295"/>
            <a:ext cx="191815" cy="191815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1135129" y="2061330"/>
            <a:ext cx="0" cy="228832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1377421" y="2047869"/>
            <a:ext cx="0" cy="228832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1592792" y="2061330"/>
            <a:ext cx="0" cy="228832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2790793" y="2115173"/>
            <a:ext cx="0" cy="228832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2615805" y="2034409"/>
            <a:ext cx="0" cy="228832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3033086" y="2115173"/>
            <a:ext cx="0" cy="228832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3436906" y="2088252"/>
            <a:ext cx="0" cy="228832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3275378" y="2115173"/>
            <a:ext cx="0" cy="228832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5536773" y="2074791"/>
            <a:ext cx="0" cy="228832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5779065" y="2074791"/>
            <a:ext cx="0" cy="228832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6048278" y="2074791"/>
            <a:ext cx="0" cy="228832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6196346" y="2088252"/>
            <a:ext cx="0" cy="228832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13" idx="0"/>
          </p:cNvCxnSpPr>
          <p:nvPr/>
        </p:nvCxnSpPr>
        <p:spPr>
          <a:xfrm flipV="1">
            <a:off x="3437678" y="3097802"/>
            <a:ext cx="0" cy="659924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 flipV="1">
            <a:off x="1999978" y="2182475"/>
            <a:ext cx="1120602" cy="380265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3022990" y="2296891"/>
            <a:ext cx="400456" cy="800911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3423446" y="2303621"/>
            <a:ext cx="2369081" cy="794181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15" idx="0"/>
          </p:cNvCxnSpPr>
          <p:nvPr/>
        </p:nvCxnSpPr>
        <p:spPr>
          <a:xfrm flipV="1">
            <a:off x="4081868" y="3245870"/>
            <a:ext cx="28073" cy="511855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4123401" y="2303621"/>
            <a:ext cx="1914783" cy="915327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3443637" y="2323812"/>
            <a:ext cx="679764" cy="935519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 flipV="1">
            <a:off x="1579332" y="2276700"/>
            <a:ext cx="2503687" cy="126530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16" idx="0"/>
          </p:cNvCxnSpPr>
          <p:nvPr/>
        </p:nvCxnSpPr>
        <p:spPr>
          <a:xfrm flipV="1">
            <a:off x="2793488" y="3148279"/>
            <a:ext cx="14131" cy="609446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 flipV="1">
            <a:off x="1374057" y="2249779"/>
            <a:ext cx="1413372" cy="1157619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2800889" y="2259874"/>
            <a:ext cx="1086951" cy="918692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817171" y="2017582"/>
            <a:ext cx="60573" cy="242292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>
            <a:off x="5331498" y="2031042"/>
            <a:ext cx="74033" cy="178354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V="1">
            <a:off x="3783519" y="2216127"/>
            <a:ext cx="1541248" cy="141337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6553201" y="2641600"/>
            <a:ext cx="2387600" cy="1371600"/>
            <a:chOff x="6553201" y="2641600"/>
            <a:chExt cx="2387600" cy="1371600"/>
          </a:xfrm>
        </p:grpSpPr>
        <p:sp>
          <p:nvSpPr>
            <p:cNvPr id="74" name="Oval 73"/>
            <p:cNvSpPr/>
            <p:nvPr/>
          </p:nvSpPr>
          <p:spPr>
            <a:xfrm>
              <a:off x="6553201" y="2641600"/>
              <a:ext cx="2387600" cy="13716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>
              <a:spLocks noChangeAspect="1"/>
            </p:cNvSpPr>
            <p:nvPr/>
          </p:nvSpPr>
          <p:spPr>
            <a:xfrm>
              <a:off x="6935185" y="2980726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>
              <a:spLocks noChangeAspect="1"/>
            </p:cNvSpPr>
            <p:nvPr/>
          </p:nvSpPr>
          <p:spPr>
            <a:xfrm>
              <a:off x="7883454" y="3674986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>
              <a:spLocks noChangeAspect="1"/>
            </p:cNvSpPr>
            <p:nvPr/>
          </p:nvSpPr>
          <p:spPr>
            <a:xfrm>
              <a:off x="7104519" y="365251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>
              <a:spLocks noChangeAspect="1"/>
            </p:cNvSpPr>
            <p:nvPr/>
          </p:nvSpPr>
          <p:spPr>
            <a:xfrm>
              <a:off x="7527852" y="2760591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>
              <a:spLocks noChangeAspect="1"/>
            </p:cNvSpPr>
            <p:nvPr/>
          </p:nvSpPr>
          <p:spPr>
            <a:xfrm>
              <a:off x="8137454" y="2822786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/>
            <p:cNvSpPr>
              <a:spLocks noChangeAspect="1"/>
            </p:cNvSpPr>
            <p:nvPr/>
          </p:nvSpPr>
          <p:spPr>
            <a:xfrm>
              <a:off x="8526921" y="3319386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1" name="Picture 80" descr="latex-image-1.pdf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01468" y="3107266"/>
              <a:ext cx="304800" cy="254000"/>
            </a:xfrm>
            <a:prstGeom prst="rect">
              <a:avLst/>
            </a:prstGeom>
          </p:spPr>
        </p:pic>
        <p:sp>
          <p:nvSpPr>
            <p:cNvPr id="83" name="Oval 82"/>
            <p:cNvSpPr>
              <a:spLocks noChangeAspect="1"/>
            </p:cNvSpPr>
            <p:nvPr/>
          </p:nvSpPr>
          <p:spPr>
            <a:xfrm>
              <a:off x="6731986" y="336464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33024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Embedding an Expander</a:t>
            </a:r>
            <a:endParaRPr lang="en-US" dirty="0"/>
          </a:p>
        </p:txBody>
      </p:sp>
      <p:grpSp>
        <p:nvGrpSpPr>
          <p:cNvPr id="72" name="Group 71"/>
          <p:cNvGrpSpPr>
            <a:grpSpLocks noChangeAspect="1"/>
          </p:cNvGrpSpPr>
          <p:nvPr/>
        </p:nvGrpSpPr>
        <p:grpSpPr>
          <a:xfrm>
            <a:off x="300568" y="1617101"/>
            <a:ext cx="6663038" cy="2286000"/>
            <a:chOff x="300568" y="1617101"/>
            <a:chExt cx="8381999" cy="2875753"/>
          </a:xfrm>
        </p:grpSpPr>
        <p:sp>
          <p:nvSpPr>
            <p:cNvPr id="6" name="Oval 5"/>
            <p:cNvSpPr/>
            <p:nvPr/>
          </p:nvSpPr>
          <p:spPr>
            <a:xfrm>
              <a:off x="300568" y="1617101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2789768" y="1634034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6464301" y="1684834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2268" y="1797016"/>
              <a:ext cx="330200" cy="317500"/>
            </a:xfrm>
            <a:prstGeom prst="rect">
              <a:avLst/>
            </a:prstGeom>
          </p:spPr>
        </p:pic>
        <p:pic>
          <p:nvPicPr>
            <p:cNvPr id="10" name="Picture 9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8401" y="1847816"/>
              <a:ext cx="330200" cy="317500"/>
            </a:xfrm>
            <a:prstGeom prst="rect">
              <a:avLst/>
            </a:prstGeom>
          </p:spPr>
        </p:pic>
        <p:pic>
          <p:nvPicPr>
            <p:cNvPr id="11" name="Picture 10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6585" y="1830883"/>
              <a:ext cx="342900" cy="317500"/>
            </a:xfrm>
            <a:prstGeom prst="rect">
              <a:avLst/>
            </a:prstGeom>
          </p:spPr>
        </p:pic>
        <p:pic>
          <p:nvPicPr>
            <p:cNvPr id="12" name="Picture 11" descr="latex-image-1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8951" y="1947299"/>
              <a:ext cx="368300" cy="50800"/>
            </a:xfrm>
            <a:prstGeom prst="rect">
              <a:avLst/>
            </a:prstGeom>
          </p:spPr>
        </p:pic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4155564" y="4309974"/>
              <a:ext cx="182880" cy="182880"/>
            </a:xfrm>
            <a:prstGeom prst="ellipse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2534802" y="4309974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4965945" y="4309974"/>
              <a:ext cx="182880" cy="18288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>
              <a:spLocks noChangeAspect="1"/>
            </p:cNvSpPr>
            <p:nvPr/>
          </p:nvSpPr>
          <p:spPr>
            <a:xfrm>
              <a:off x="3345183" y="4309974"/>
              <a:ext cx="182880" cy="182880"/>
            </a:xfrm>
            <a:prstGeom prst="ellipse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/>
            <p:cNvCxnSpPr/>
            <p:nvPr/>
          </p:nvCxnSpPr>
          <p:spPr>
            <a:xfrm flipV="1">
              <a:off x="2592376" y="3412067"/>
              <a:ext cx="11124" cy="897905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 flipV="1">
              <a:off x="1045633" y="2472267"/>
              <a:ext cx="1549400" cy="956733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2569633" y="2480733"/>
              <a:ext cx="4322234" cy="931334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 flipV="1">
              <a:off x="3433234" y="2531534"/>
              <a:ext cx="253999" cy="626533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1045633" y="2175934"/>
              <a:ext cx="0" cy="28786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2197100" y="2082800"/>
              <a:ext cx="241300" cy="24130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1350433" y="2175934"/>
              <a:ext cx="0" cy="287867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1655233" y="2159001"/>
              <a:ext cx="0" cy="287867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1926166" y="2175934"/>
              <a:ext cx="0" cy="287867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3433233" y="2243668"/>
              <a:ext cx="0" cy="28786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3213100" y="2142068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3738033" y="2243668"/>
              <a:ext cx="0" cy="287867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4246033" y="2209802"/>
              <a:ext cx="0" cy="287867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4042833" y="2243668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6887633" y="2192868"/>
              <a:ext cx="0" cy="28786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7192433" y="2192868"/>
              <a:ext cx="0" cy="287867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7531099" y="2192868"/>
              <a:ext cx="0" cy="287867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7717366" y="2209802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stCxn id="13" idx="0"/>
            </p:cNvCxnSpPr>
            <p:nvPr/>
          </p:nvCxnSpPr>
          <p:spPr>
            <a:xfrm flipV="1">
              <a:off x="4247004" y="3479800"/>
              <a:ext cx="0" cy="83017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 flipV="1">
              <a:off x="2438400" y="2328333"/>
              <a:ext cx="1409700" cy="47836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 flipV="1">
              <a:off x="3725333" y="2472267"/>
              <a:ext cx="503767" cy="100753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V="1">
              <a:off x="4229100" y="2480733"/>
              <a:ext cx="2980267" cy="999067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stCxn id="15" idx="0"/>
            </p:cNvCxnSpPr>
            <p:nvPr/>
          </p:nvCxnSpPr>
          <p:spPr>
            <a:xfrm flipV="1">
              <a:off x="5057385" y="3666068"/>
              <a:ext cx="35316" cy="643906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V="1">
              <a:off x="5109633" y="2480733"/>
              <a:ext cx="2408767" cy="1151467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 flipV="1">
              <a:off x="4254500" y="2506133"/>
              <a:ext cx="855133" cy="1176868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flipH="1" flipV="1">
              <a:off x="1909234" y="2446867"/>
              <a:ext cx="3149599" cy="1591733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stCxn id="16" idx="0"/>
            </p:cNvCxnSpPr>
            <p:nvPr/>
          </p:nvCxnSpPr>
          <p:spPr>
            <a:xfrm flipV="1">
              <a:off x="3436623" y="3543300"/>
              <a:ext cx="17777" cy="766674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H="1" flipV="1">
              <a:off x="1651000" y="2413000"/>
              <a:ext cx="1778000" cy="1456267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V="1">
              <a:off x="3445933" y="2425700"/>
              <a:ext cx="1367367" cy="1155700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4724400" y="2120900"/>
              <a:ext cx="76200" cy="304800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flipH="1">
              <a:off x="6629400" y="2137833"/>
              <a:ext cx="93133" cy="224367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flipV="1">
              <a:off x="4682067" y="2370667"/>
              <a:ext cx="1938866" cy="177800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Oval 73"/>
          <p:cNvSpPr/>
          <p:nvPr/>
        </p:nvSpPr>
        <p:spPr>
          <a:xfrm>
            <a:off x="6553201" y="2641600"/>
            <a:ext cx="2387600" cy="13716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>
            <a:spLocks noChangeAspect="1"/>
          </p:cNvSpPr>
          <p:nvPr/>
        </p:nvSpPr>
        <p:spPr>
          <a:xfrm>
            <a:off x="7883454" y="3674986"/>
            <a:ext cx="182880" cy="18288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/>
          <p:cNvSpPr>
            <a:spLocks noChangeAspect="1"/>
          </p:cNvSpPr>
          <p:nvPr/>
        </p:nvSpPr>
        <p:spPr>
          <a:xfrm>
            <a:off x="7104519" y="3652512"/>
            <a:ext cx="182880" cy="18288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>
            <a:spLocks noChangeAspect="1"/>
          </p:cNvSpPr>
          <p:nvPr/>
        </p:nvSpPr>
        <p:spPr>
          <a:xfrm>
            <a:off x="7527852" y="2760591"/>
            <a:ext cx="182880" cy="18288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81" name="Picture 80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468" y="3107266"/>
            <a:ext cx="304800" cy="254000"/>
          </a:xfrm>
          <a:prstGeom prst="rect">
            <a:avLst/>
          </a:prstGeom>
        </p:spPr>
      </p:pic>
      <p:sp>
        <p:nvSpPr>
          <p:cNvPr id="83" name="Oval 82"/>
          <p:cNvSpPr>
            <a:spLocks noChangeAspect="1"/>
          </p:cNvSpPr>
          <p:nvPr/>
        </p:nvSpPr>
        <p:spPr>
          <a:xfrm>
            <a:off x="6731986" y="3364645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220132" y="4470401"/>
            <a:ext cx="8500534" cy="1185332"/>
            <a:chOff x="220132" y="4470401"/>
            <a:chExt cx="8500534" cy="1185332"/>
          </a:xfrm>
        </p:grpSpPr>
        <p:sp>
          <p:nvSpPr>
            <p:cNvPr id="60" name="TextBox 59"/>
            <p:cNvSpPr txBox="1"/>
            <p:nvPr/>
          </p:nvSpPr>
          <p:spPr>
            <a:xfrm>
              <a:off x="220132" y="4470401"/>
              <a:ext cx="8500534" cy="1185332"/>
            </a:xfrm>
            <a:prstGeom prst="rect">
              <a:avLst/>
            </a:prstGeom>
            <a:noFill/>
            <a:ln>
              <a:solidFill>
                <a:srgbClr val="AC0D11"/>
              </a:solidFill>
            </a:ln>
          </p:spPr>
          <p:txBody>
            <a:bodyPr wrap="square" rtlCol="0">
              <a:noAutofit/>
            </a:bodyPr>
            <a:lstStyle/>
            <a:p>
              <a:r>
                <a:rPr lang="en-US" sz="2800" dirty="0" smtClean="0">
                  <a:solidFill>
                    <a:srgbClr val="AC0D11"/>
                  </a:solidFill>
                </a:rPr>
                <a:t>Expander vertex</a:t>
              </a:r>
              <a:r>
                <a:rPr lang="en-US" sz="2800" dirty="0" smtClean="0"/>
                <a:t>            the tree spanning the terminal</a:t>
              </a:r>
            </a:p>
            <a:p>
              <a:r>
                <a:rPr lang="en-US" sz="2800" dirty="0" smtClean="0">
                  <a:solidFill>
                    <a:srgbClr val="AC0D11"/>
                  </a:solidFill>
                </a:rPr>
                <a:t>Expander edges:</a:t>
              </a:r>
              <a:r>
                <a:rPr lang="en-US" sz="2800" dirty="0" smtClean="0"/>
                <a:t> via the cut-matching game of [KRV]</a:t>
              </a:r>
              <a:endParaRPr lang="en-US" sz="2800" dirty="0"/>
            </a:p>
          </p:txBody>
        </p:sp>
        <p:sp>
          <p:nvSpPr>
            <p:cNvPr id="61" name="Right Arrow 60"/>
            <p:cNvSpPr/>
            <p:nvPr/>
          </p:nvSpPr>
          <p:spPr>
            <a:xfrm>
              <a:off x="2793998" y="4622809"/>
              <a:ext cx="711200" cy="2540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6459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300568" y="1617101"/>
            <a:ext cx="2116019" cy="6784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675033" y="1633254"/>
            <a:ext cx="2116019" cy="6784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180194" y="1681712"/>
            <a:ext cx="2116019" cy="6784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>
            <a:spLocks noChangeAspect="1"/>
          </p:cNvSpPr>
          <p:nvPr/>
        </p:nvSpPr>
        <p:spPr>
          <a:xfrm>
            <a:off x="3977875" y="4185851"/>
            <a:ext cx="174450" cy="17445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 rot="16044085">
            <a:off x="899412" y="1871815"/>
            <a:ext cx="400286" cy="863481"/>
          </a:xfrm>
          <a:prstGeom prst="ellipse">
            <a:avLst/>
          </a:prstGeom>
          <a:solidFill>
            <a:schemeClr val="bg1">
              <a:lumMod val="85000"/>
              <a:alpha val="4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2431819" y="4185851"/>
            <a:ext cx="174450" cy="17445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 rot="16044085">
            <a:off x="1771536" y="1914299"/>
            <a:ext cx="494416" cy="759216"/>
          </a:xfrm>
          <a:prstGeom prst="ellipse">
            <a:avLst/>
          </a:prstGeom>
          <a:solidFill>
            <a:schemeClr val="bg1">
              <a:lumMod val="85000"/>
              <a:alpha val="58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4750902" y="4185851"/>
            <a:ext cx="174450" cy="17445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3204847" y="4185851"/>
            <a:ext cx="174450" cy="17445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486739" y="3329331"/>
            <a:ext cx="10611" cy="85651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1011290" y="2432850"/>
            <a:ext cx="1477983" cy="912634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2465044" y="2440925"/>
            <a:ext cx="4123008" cy="888406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3288839" y="2489385"/>
            <a:ext cx="242291" cy="597654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011290" y="2150176"/>
            <a:ext cx="0" cy="27459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109683" y="2061334"/>
            <a:ext cx="230178" cy="23017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1338797" y="2134023"/>
            <a:ext cx="0" cy="274598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1851237" y="2150176"/>
            <a:ext cx="0" cy="274598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3288838" y="2214787"/>
            <a:ext cx="0" cy="27459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3078852" y="2117871"/>
            <a:ext cx="0" cy="274598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3579589" y="2214787"/>
            <a:ext cx="0" cy="27459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4064173" y="2182482"/>
            <a:ext cx="0" cy="274598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3870340" y="2214787"/>
            <a:ext cx="0" cy="274598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6584013" y="2166329"/>
            <a:ext cx="0" cy="27459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6874764" y="2166329"/>
            <a:ext cx="0" cy="27459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7197820" y="2166329"/>
            <a:ext cx="0" cy="274598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7375501" y="2182482"/>
            <a:ext cx="0" cy="274598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13" idx="0"/>
          </p:cNvCxnSpPr>
          <p:nvPr/>
        </p:nvCxnSpPr>
        <p:spPr>
          <a:xfrm flipV="1">
            <a:off x="4065100" y="3393942"/>
            <a:ext cx="0" cy="791909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 flipV="1">
            <a:off x="2339860" y="2295550"/>
            <a:ext cx="1344722" cy="45631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3567474" y="2432850"/>
            <a:ext cx="480547" cy="961093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4048021" y="2440925"/>
            <a:ext cx="2842897" cy="953017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15" idx="0"/>
          </p:cNvCxnSpPr>
          <p:nvPr/>
        </p:nvCxnSpPr>
        <p:spPr>
          <a:xfrm flipV="1">
            <a:off x="4838128" y="3571624"/>
            <a:ext cx="33688" cy="61422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4887967" y="2440925"/>
            <a:ext cx="2297739" cy="1098392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4072250" y="2465155"/>
            <a:ext cx="815717" cy="1122622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 flipV="1">
            <a:off x="1835085" y="2408620"/>
            <a:ext cx="3004424" cy="1518365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16" idx="0"/>
          </p:cNvCxnSpPr>
          <p:nvPr/>
        </p:nvCxnSpPr>
        <p:spPr>
          <a:xfrm flipV="1">
            <a:off x="3292072" y="3454515"/>
            <a:ext cx="16958" cy="731335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 flipV="1">
            <a:off x="1337733" y="2421467"/>
            <a:ext cx="1947067" cy="1343991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3300953" y="2388429"/>
            <a:ext cx="1304341" cy="110243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4520491" y="2097678"/>
            <a:ext cx="72688" cy="290751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>
            <a:off x="6337683" y="2113831"/>
            <a:ext cx="88840" cy="214025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V="1">
            <a:off x="4480109" y="2335933"/>
            <a:ext cx="1849497" cy="169605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114" y="1932079"/>
            <a:ext cx="351324" cy="48458"/>
          </a:xfrm>
          <a:prstGeom prst="rect">
            <a:avLst/>
          </a:prstGeom>
        </p:spPr>
      </p:pic>
      <p:sp>
        <p:nvSpPr>
          <p:cNvPr id="74" name="Oval 73"/>
          <p:cNvSpPr/>
          <p:nvPr/>
        </p:nvSpPr>
        <p:spPr>
          <a:xfrm>
            <a:off x="6350001" y="5113866"/>
            <a:ext cx="2387600" cy="13716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 rot="20142195">
            <a:off x="7281332" y="5012266"/>
            <a:ext cx="812800" cy="1422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 rot="20142195">
            <a:off x="6383866" y="5300133"/>
            <a:ext cx="812800" cy="1422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>
            <a:spLocks noChangeAspect="1"/>
          </p:cNvSpPr>
          <p:nvPr/>
        </p:nvSpPr>
        <p:spPr>
          <a:xfrm>
            <a:off x="7781854" y="6045652"/>
            <a:ext cx="182880" cy="18288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/>
          <p:cNvSpPr>
            <a:spLocks noChangeAspect="1"/>
          </p:cNvSpPr>
          <p:nvPr/>
        </p:nvSpPr>
        <p:spPr>
          <a:xfrm>
            <a:off x="6901319" y="6124778"/>
            <a:ext cx="182880" cy="18288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>
            <a:spLocks noChangeAspect="1"/>
          </p:cNvSpPr>
          <p:nvPr/>
        </p:nvSpPr>
        <p:spPr>
          <a:xfrm>
            <a:off x="7324652" y="5232857"/>
            <a:ext cx="182880" cy="18288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3" name="Oval 82"/>
          <p:cNvSpPr>
            <a:spLocks noChangeAspect="1"/>
          </p:cNvSpPr>
          <p:nvPr/>
        </p:nvSpPr>
        <p:spPr>
          <a:xfrm>
            <a:off x="6528786" y="583691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Embedding an Expander</a:t>
            </a:r>
            <a:endParaRPr lang="en-US" dirty="0"/>
          </a:p>
        </p:txBody>
      </p:sp>
      <p:sp>
        <p:nvSpPr>
          <p:cNvPr id="46" name="Freeform 45"/>
          <p:cNvSpPr/>
          <p:nvPr/>
        </p:nvSpPr>
        <p:spPr>
          <a:xfrm>
            <a:off x="999067" y="1768035"/>
            <a:ext cx="1117600" cy="433298"/>
          </a:xfrm>
          <a:custGeom>
            <a:avLst/>
            <a:gdLst>
              <a:gd name="connsiteX0" fmla="*/ 0 w 1117600"/>
              <a:gd name="connsiteY0" fmla="*/ 433298 h 433298"/>
              <a:gd name="connsiteX1" fmla="*/ 237066 w 1117600"/>
              <a:gd name="connsiteY1" fmla="*/ 94632 h 433298"/>
              <a:gd name="connsiteX2" fmla="*/ 778933 w 1117600"/>
              <a:gd name="connsiteY2" fmla="*/ 9965 h 433298"/>
              <a:gd name="connsiteX3" fmla="*/ 1117600 w 1117600"/>
              <a:gd name="connsiteY3" fmla="*/ 280898 h 433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7600" h="433298">
                <a:moveTo>
                  <a:pt x="0" y="433298"/>
                </a:moveTo>
                <a:cubicBezTo>
                  <a:pt x="53622" y="299242"/>
                  <a:pt x="107244" y="165187"/>
                  <a:pt x="237066" y="94632"/>
                </a:cubicBezTo>
                <a:cubicBezTo>
                  <a:pt x="366888" y="24077"/>
                  <a:pt x="632177" y="-21079"/>
                  <a:pt x="778933" y="9965"/>
                </a:cubicBezTo>
                <a:cubicBezTo>
                  <a:pt x="925689" y="41009"/>
                  <a:pt x="1021644" y="160953"/>
                  <a:pt x="1117600" y="280898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1320800" y="1913415"/>
            <a:ext cx="541867" cy="237118"/>
          </a:xfrm>
          <a:custGeom>
            <a:avLst/>
            <a:gdLst>
              <a:gd name="connsiteX0" fmla="*/ 0 w 541867"/>
              <a:gd name="connsiteY0" fmla="*/ 220185 h 237118"/>
              <a:gd name="connsiteX1" fmla="*/ 287867 w 541867"/>
              <a:gd name="connsiteY1" fmla="*/ 52 h 237118"/>
              <a:gd name="connsiteX2" fmla="*/ 541867 w 541867"/>
              <a:gd name="connsiteY2" fmla="*/ 237118 h 237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1867" h="237118">
                <a:moveTo>
                  <a:pt x="0" y="220185"/>
                </a:moveTo>
                <a:cubicBezTo>
                  <a:pt x="98778" y="108707"/>
                  <a:pt x="197556" y="-2770"/>
                  <a:pt x="287867" y="52"/>
                </a:cubicBezTo>
                <a:cubicBezTo>
                  <a:pt x="378178" y="2874"/>
                  <a:pt x="460022" y="119996"/>
                  <a:pt x="541867" y="237118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/>
          <p:cNvCxnSpPr>
            <a:stCxn id="83" idx="6"/>
            <a:endCxn id="76" idx="2"/>
          </p:cNvCxnSpPr>
          <p:nvPr/>
        </p:nvCxnSpPr>
        <p:spPr>
          <a:xfrm>
            <a:off x="6711666" y="5928351"/>
            <a:ext cx="1070188" cy="20874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77" idx="0"/>
            <a:endCxn id="78" idx="4"/>
          </p:cNvCxnSpPr>
          <p:nvPr/>
        </p:nvCxnSpPr>
        <p:spPr>
          <a:xfrm flipV="1">
            <a:off x="6992759" y="5415737"/>
            <a:ext cx="423333" cy="70904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2310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5" grpId="0" animBg="1"/>
      <p:bldP spid="62" grpId="0" animBg="1"/>
      <p:bldP spid="3" grpId="0" animBg="1"/>
      <p:bldP spid="46" grpId="0" animBg="1"/>
      <p:bldP spid="4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300568" y="1617101"/>
            <a:ext cx="2116019" cy="6784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675033" y="1633254"/>
            <a:ext cx="2116019" cy="6784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180194" y="1681712"/>
            <a:ext cx="2116019" cy="6784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>
            <a:spLocks noChangeAspect="1"/>
          </p:cNvSpPr>
          <p:nvPr/>
        </p:nvSpPr>
        <p:spPr>
          <a:xfrm>
            <a:off x="3977875" y="4185851"/>
            <a:ext cx="174450" cy="17445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2431819" y="4185851"/>
            <a:ext cx="174450" cy="17445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4750902" y="4185851"/>
            <a:ext cx="174450" cy="17445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3204847" y="4185851"/>
            <a:ext cx="174450" cy="17445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486739" y="3329331"/>
            <a:ext cx="10611" cy="85651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1011290" y="2432850"/>
            <a:ext cx="1477983" cy="912634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2465044" y="2440925"/>
            <a:ext cx="4123008" cy="888406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3288839" y="2489385"/>
            <a:ext cx="242291" cy="597654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011290" y="2150176"/>
            <a:ext cx="0" cy="27459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109683" y="2061334"/>
            <a:ext cx="230178" cy="23017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1338797" y="2134023"/>
            <a:ext cx="0" cy="274598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1851237" y="2150176"/>
            <a:ext cx="0" cy="274598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3288838" y="2214787"/>
            <a:ext cx="0" cy="27459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3078852" y="2117871"/>
            <a:ext cx="0" cy="274598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3579589" y="2214787"/>
            <a:ext cx="0" cy="27459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4064173" y="2182482"/>
            <a:ext cx="0" cy="274598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3870340" y="2214787"/>
            <a:ext cx="0" cy="274598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6584013" y="2166329"/>
            <a:ext cx="0" cy="27459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6874764" y="2166329"/>
            <a:ext cx="0" cy="27459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7197820" y="2166329"/>
            <a:ext cx="0" cy="274598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7375501" y="2182482"/>
            <a:ext cx="0" cy="274598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13" idx="0"/>
          </p:cNvCxnSpPr>
          <p:nvPr/>
        </p:nvCxnSpPr>
        <p:spPr>
          <a:xfrm flipV="1">
            <a:off x="4065100" y="3393942"/>
            <a:ext cx="0" cy="791909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 flipV="1">
            <a:off x="2339860" y="2295550"/>
            <a:ext cx="1344722" cy="45631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3567474" y="2432850"/>
            <a:ext cx="480547" cy="961093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4048021" y="2440925"/>
            <a:ext cx="2842897" cy="953017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15" idx="0"/>
          </p:cNvCxnSpPr>
          <p:nvPr/>
        </p:nvCxnSpPr>
        <p:spPr>
          <a:xfrm flipV="1">
            <a:off x="4838128" y="3571624"/>
            <a:ext cx="33688" cy="61422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4887967" y="2440925"/>
            <a:ext cx="2297739" cy="1098392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4072250" y="2465155"/>
            <a:ext cx="815717" cy="1122622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 flipV="1">
            <a:off x="1835085" y="2408620"/>
            <a:ext cx="3004424" cy="1518365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16" idx="0"/>
          </p:cNvCxnSpPr>
          <p:nvPr/>
        </p:nvCxnSpPr>
        <p:spPr>
          <a:xfrm flipV="1">
            <a:off x="3292072" y="3454515"/>
            <a:ext cx="16958" cy="731335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 flipV="1">
            <a:off x="1337733" y="2421467"/>
            <a:ext cx="1947067" cy="1343991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3300953" y="2388429"/>
            <a:ext cx="1304341" cy="110243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4520491" y="2097678"/>
            <a:ext cx="72688" cy="290751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>
            <a:off x="6337683" y="2113831"/>
            <a:ext cx="88840" cy="214025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V="1">
            <a:off x="4480109" y="2335933"/>
            <a:ext cx="1849497" cy="169605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114" y="1932079"/>
            <a:ext cx="351324" cy="48458"/>
          </a:xfrm>
          <a:prstGeom prst="rect">
            <a:avLst/>
          </a:prstGeom>
        </p:spPr>
      </p:pic>
      <p:sp>
        <p:nvSpPr>
          <p:cNvPr id="74" name="Oval 73"/>
          <p:cNvSpPr/>
          <p:nvPr/>
        </p:nvSpPr>
        <p:spPr>
          <a:xfrm>
            <a:off x="6350001" y="5113866"/>
            <a:ext cx="2387600" cy="13716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 rot="15298074">
            <a:off x="7097963" y="5497970"/>
            <a:ext cx="682356" cy="1422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 rot="3635114">
            <a:off x="6732310" y="4741822"/>
            <a:ext cx="617599" cy="160297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>
            <a:spLocks noChangeAspect="1"/>
          </p:cNvSpPr>
          <p:nvPr/>
        </p:nvSpPr>
        <p:spPr>
          <a:xfrm>
            <a:off x="7781854" y="6045652"/>
            <a:ext cx="182880" cy="18288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/>
          <p:cNvSpPr>
            <a:spLocks noChangeAspect="1"/>
          </p:cNvSpPr>
          <p:nvPr/>
        </p:nvSpPr>
        <p:spPr>
          <a:xfrm>
            <a:off x="6901319" y="6124778"/>
            <a:ext cx="182880" cy="18288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>
            <a:spLocks noChangeAspect="1"/>
          </p:cNvSpPr>
          <p:nvPr/>
        </p:nvSpPr>
        <p:spPr>
          <a:xfrm>
            <a:off x="7324652" y="5232857"/>
            <a:ext cx="182880" cy="18288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3" name="Oval 82"/>
          <p:cNvSpPr>
            <a:spLocks noChangeAspect="1"/>
          </p:cNvSpPr>
          <p:nvPr/>
        </p:nvSpPr>
        <p:spPr>
          <a:xfrm>
            <a:off x="6528786" y="583691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Embedding an Expander</a:t>
            </a:r>
            <a:endParaRPr lang="en-US" dirty="0"/>
          </a:p>
        </p:txBody>
      </p:sp>
      <p:sp>
        <p:nvSpPr>
          <p:cNvPr id="46" name="Freeform 45"/>
          <p:cNvSpPr/>
          <p:nvPr/>
        </p:nvSpPr>
        <p:spPr>
          <a:xfrm>
            <a:off x="999067" y="1768035"/>
            <a:ext cx="1117600" cy="433298"/>
          </a:xfrm>
          <a:custGeom>
            <a:avLst/>
            <a:gdLst>
              <a:gd name="connsiteX0" fmla="*/ 0 w 1117600"/>
              <a:gd name="connsiteY0" fmla="*/ 433298 h 433298"/>
              <a:gd name="connsiteX1" fmla="*/ 237066 w 1117600"/>
              <a:gd name="connsiteY1" fmla="*/ 94632 h 433298"/>
              <a:gd name="connsiteX2" fmla="*/ 778933 w 1117600"/>
              <a:gd name="connsiteY2" fmla="*/ 9965 h 433298"/>
              <a:gd name="connsiteX3" fmla="*/ 1117600 w 1117600"/>
              <a:gd name="connsiteY3" fmla="*/ 280898 h 433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7600" h="433298">
                <a:moveTo>
                  <a:pt x="0" y="433298"/>
                </a:moveTo>
                <a:cubicBezTo>
                  <a:pt x="53622" y="299242"/>
                  <a:pt x="107244" y="165187"/>
                  <a:pt x="237066" y="94632"/>
                </a:cubicBezTo>
                <a:cubicBezTo>
                  <a:pt x="366888" y="24077"/>
                  <a:pt x="632177" y="-21079"/>
                  <a:pt x="778933" y="9965"/>
                </a:cubicBezTo>
                <a:cubicBezTo>
                  <a:pt x="925689" y="41009"/>
                  <a:pt x="1021644" y="160953"/>
                  <a:pt x="1117600" y="280898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1320800" y="1913415"/>
            <a:ext cx="541867" cy="237118"/>
          </a:xfrm>
          <a:custGeom>
            <a:avLst/>
            <a:gdLst>
              <a:gd name="connsiteX0" fmla="*/ 0 w 541867"/>
              <a:gd name="connsiteY0" fmla="*/ 220185 h 237118"/>
              <a:gd name="connsiteX1" fmla="*/ 287867 w 541867"/>
              <a:gd name="connsiteY1" fmla="*/ 52 h 237118"/>
              <a:gd name="connsiteX2" fmla="*/ 541867 w 541867"/>
              <a:gd name="connsiteY2" fmla="*/ 237118 h 237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1867" h="237118">
                <a:moveTo>
                  <a:pt x="0" y="220185"/>
                </a:moveTo>
                <a:cubicBezTo>
                  <a:pt x="98778" y="108707"/>
                  <a:pt x="197556" y="-2770"/>
                  <a:pt x="287867" y="52"/>
                </a:cubicBezTo>
                <a:cubicBezTo>
                  <a:pt x="378178" y="2874"/>
                  <a:pt x="460022" y="119996"/>
                  <a:pt x="541867" y="237118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/>
          <p:cNvCxnSpPr>
            <a:stCxn id="83" idx="6"/>
            <a:endCxn id="76" idx="2"/>
          </p:cNvCxnSpPr>
          <p:nvPr/>
        </p:nvCxnSpPr>
        <p:spPr>
          <a:xfrm>
            <a:off x="6711666" y="5928351"/>
            <a:ext cx="1070188" cy="20874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77" idx="0"/>
            <a:endCxn id="78" idx="4"/>
          </p:cNvCxnSpPr>
          <p:nvPr/>
        </p:nvCxnSpPr>
        <p:spPr>
          <a:xfrm flipV="1">
            <a:off x="6992759" y="5415737"/>
            <a:ext cx="423333" cy="70904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Freeform 3"/>
          <p:cNvSpPr/>
          <p:nvPr/>
        </p:nvSpPr>
        <p:spPr>
          <a:xfrm>
            <a:off x="3285067" y="1862097"/>
            <a:ext cx="795866" cy="373103"/>
          </a:xfrm>
          <a:custGeom>
            <a:avLst/>
            <a:gdLst>
              <a:gd name="connsiteX0" fmla="*/ 0 w 795866"/>
              <a:gd name="connsiteY0" fmla="*/ 373103 h 373103"/>
              <a:gd name="connsiteX1" fmla="*/ 237066 w 795866"/>
              <a:gd name="connsiteY1" fmla="*/ 570 h 373103"/>
              <a:gd name="connsiteX2" fmla="*/ 795866 w 795866"/>
              <a:gd name="connsiteY2" fmla="*/ 305370 h 37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5866" h="373103">
                <a:moveTo>
                  <a:pt x="0" y="373103"/>
                </a:moveTo>
                <a:cubicBezTo>
                  <a:pt x="52211" y="192481"/>
                  <a:pt x="104422" y="11859"/>
                  <a:pt x="237066" y="570"/>
                </a:cubicBezTo>
                <a:cubicBezTo>
                  <a:pt x="369710" y="-10719"/>
                  <a:pt x="582788" y="147325"/>
                  <a:pt x="795866" y="30537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3572933" y="1878999"/>
            <a:ext cx="982134" cy="356201"/>
          </a:xfrm>
          <a:custGeom>
            <a:avLst/>
            <a:gdLst>
              <a:gd name="connsiteX0" fmla="*/ 0 w 982134"/>
              <a:gd name="connsiteY0" fmla="*/ 356201 h 356201"/>
              <a:gd name="connsiteX1" fmla="*/ 491067 w 982134"/>
              <a:gd name="connsiteY1" fmla="*/ 601 h 356201"/>
              <a:gd name="connsiteX2" fmla="*/ 982134 w 982134"/>
              <a:gd name="connsiteY2" fmla="*/ 288468 h 356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82134" h="356201">
                <a:moveTo>
                  <a:pt x="0" y="356201"/>
                </a:moveTo>
                <a:cubicBezTo>
                  <a:pt x="163689" y="184045"/>
                  <a:pt x="327378" y="11890"/>
                  <a:pt x="491067" y="601"/>
                </a:cubicBezTo>
                <a:cubicBezTo>
                  <a:pt x="654756" y="-10688"/>
                  <a:pt x="818445" y="138890"/>
                  <a:pt x="982134" y="288468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203200" y="5300133"/>
            <a:ext cx="6011333" cy="1185334"/>
          </a:xfrm>
          <a:prstGeom prst="rect">
            <a:avLst/>
          </a:prstGeom>
          <a:noFill/>
          <a:ln>
            <a:solidFill>
              <a:srgbClr val="A90B0F"/>
            </a:solidFill>
          </a:ln>
        </p:spPr>
        <p:txBody>
          <a:bodyPr wrap="square" rtlCol="0">
            <a:noAutofit/>
          </a:bodyPr>
          <a:lstStyle/>
          <a:p>
            <a:r>
              <a:rPr lang="en-US" sz="3200" dirty="0" smtClean="0"/>
              <a:t>After O(log</a:t>
            </a:r>
            <a:r>
              <a:rPr lang="en-US" sz="3200" baseline="30000" dirty="0" smtClean="0"/>
              <a:t>2</a:t>
            </a:r>
            <a:r>
              <a:rPr lang="en-US" sz="3200" dirty="0" smtClean="0"/>
              <a:t>k) iterations, we obtain an expander embedded into G.</a:t>
            </a:r>
            <a:r>
              <a:rPr lang="en-US" sz="3200" dirty="0" smtClean="0">
                <a:solidFill>
                  <a:srgbClr val="FFFFFF"/>
                </a:solidFill>
              </a:rPr>
              <a:t>…</a:t>
            </a:r>
            <a:endParaRPr lang="en-US" sz="3200" dirty="0">
              <a:solidFill>
                <a:srgbClr val="FFFFFF"/>
              </a:solidFill>
            </a:endParaRPr>
          </a:p>
        </p:txBody>
      </p:sp>
      <p:cxnSp>
        <p:nvCxnSpPr>
          <p:cNvPr id="61" name="Straight Connector 60"/>
          <p:cNvCxnSpPr>
            <a:stCxn id="83" idx="7"/>
          </p:cNvCxnSpPr>
          <p:nvPr/>
        </p:nvCxnSpPr>
        <p:spPr>
          <a:xfrm flipV="1">
            <a:off x="6684884" y="5401733"/>
            <a:ext cx="613383" cy="4619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endCxn id="76" idx="3"/>
          </p:cNvCxnSpPr>
          <p:nvPr/>
        </p:nvCxnSpPr>
        <p:spPr>
          <a:xfrm flipV="1">
            <a:off x="7037409" y="6201750"/>
            <a:ext cx="771227" cy="3740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2631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3" grpId="0" animBg="1"/>
      <p:bldP spid="4" grpId="0" animBg="1"/>
      <p:bldP spid="5" grpId="0" animBg="1"/>
      <p:bldP spid="6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ular Callout 27"/>
          <p:cNvSpPr/>
          <p:nvPr/>
        </p:nvSpPr>
        <p:spPr>
          <a:xfrm>
            <a:off x="3302000" y="1727198"/>
            <a:ext cx="1998133" cy="457202"/>
          </a:xfrm>
          <a:prstGeom prst="wedgeRoundRectCallout">
            <a:avLst>
              <a:gd name="adj1" fmla="val -64636"/>
              <a:gd name="adj2" fmla="val 34007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- well-linked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Grouping Technique [CKS]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643469" y="1591733"/>
            <a:ext cx="2252133" cy="140546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386" y="2169583"/>
            <a:ext cx="215900" cy="266700"/>
          </a:xfrm>
          <a:prstGeom prst="rect">
            <a:avLst/>
          </a:prstGeom>
          <a:grpFill/>
        </p:spPr>
      </p:pic>
      <p:cxnSp>
        <p:nvCxnSpPr>
          <p:cNvPr id="7" name="Straight Connector 6"/>
          <p:cNvCxnSpPr/>
          <p:nvPr/>
        </p:nvCxnSpPr>
        <p:spPr>
          <a:xfrm>
            <a:off x="389467" y="1862667"/>
            <a:ext cx="609600" cy="203200"/>
          </a:xfrm>
          <a:prstGeom prst="line">
            <a:avLst/>
          </a:prstGeom>
          <a:ln>
            <a:solidFill>
              <a:srgbClr val="A90B0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355601" y="2319867"/>
            <a:ext cx="660400" cy="84666"/>
          </a:xfrm>
          <a:prstGeom prst="line">
            <a:avLst/>
          </a:prstGeom>
          <a:ln>
            <a:solidFill>
              <a:srgbClr val="A90B0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626534" y="2692400"/>
            <a:ext cx="609600" cy="270933"/>
          </a:xfrm>
          <a:prstGeom prst="line">
            <a:avLst/>
          </a:prstGeom>
          <a:ln>
            <a:solidFill>
              <a:srgbClr val="A90B0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2455334" y="1947333"/>
            <a:ext cx="609600" cy="203200"/>
          </a:xfrm>
          <a:prstGeom prst="line">
            <a:avLst/>
          </a:prstGeom>
          <a:ln>
            <a:solidFill>
              <a:srgbClr val="A90B0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455334" y="2421466"/>
            <a:ext cx="694267" cy="118534"/>
          </a:xfrm>
          <a:prstGeom prst="line">
            <a:avLst/>
          </a:prstGeom>
          <a:ln>
            <a:solidFill>
              <a:srgbClr val="A90B0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370667" y="2539999"/>
            <a:ext cx="389467" cy="321734"/>
          </a:xfrm>
          <a:prstGeom prst="line">
            <a:avLst/>
          </a:prstGeom>
          <a:ln>
            <a:solidFill>
              <a:srgbClr val="A90B0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62000" y="1524000"/>
            <a:ext cx="491067" cy="355600"/>
          </a:xfrm>
          <a:prstGeom prst="line">
            <a:avLst/>
          </a:prstGeom>
          <a:ln>
            <a:solidFill>
              <a:srgbClr val="A90B0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405467" y="1337733"/>
            <a:ext cx="270933" cy="406400"/>
          </a:xfrm>
          <a:prstGeom prst="line">
            <a:avLst/>
          </a:prstGeom>
          <a:ln>
            <a:solidFill>
              <a:srgbClr val="A90B0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2099734" y="1371600"/>
            <a:ext cx="389466" cy="355600"/>
          </a:xfrm>
          <a:prstGeom prst="line">
            <a:avLst/>
          </a:prstGeom>
          <a:ln>
            <a:solidFill>
              <a:srgbClr val="A90B0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1168401" y="2810934"/>
            <a:ext cx="389466" cy="355600"/>
          </a:xfrm>
          <a:prstGeom prst="line">
            <a:avLst/>
          </a:prstGeom>
          <a:ln>
            <a:solidFill>
              <a:srgbClr val="A90B0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065867" y="2760133"/>
            <a:ext cx="270933" cy="406400"/>
          </a:xfrm>
          <a:prstGeom prst="line">
            <a:avLst/>
          </a:prstGeom>
          <a:ln>
            <a:solidFill>
              <a:srgbClr val="A90B0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23333" y="3589867"/>
            <a:ext cx="7857067" cy="2286000"/>
          </a:xfrm>
          <a:prstGeom prst="rect">
            <a:avLst/>
          </a:prstGeom>
          <a:noFill/>
          <a:ln>
            <a:solidFill>
              <a:srgbClr val="A90B0F"/>
            </a:solidFill>
          </a:ln>
        </p:spPr>
        <p:txBody>
          <a:bodyPr wrap="square" rtlCol="0">
            <a:no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 dirty="0" smtClean="0"/>
              <a:t>   is </a:t>
            </a:r>
            <a:r>
              <a:rPr lang="en-US" sz="2800" dirty="0" smtClean="0">
                <a:solidFill>
                  <a:srgbClr val="A90B0F"/>
                </a:solidFill>
              </a:rPr>
              <a:t>very</a:t>
            </a:r>
            <a:r>
              <a:rPr lang="en-US" sz="2800" dirty="0" smtClean="0"/>
              <a:t> well-linked</a:t>
            </a:r>
          </a:p>
          <a:p>
            <a:pPr lvl="1"/>
            <a:r>
              <a:rPr lang="en-US" sz="2400" dirty="0" smtClean="0"/>
              <a:t>Any partition of      into equal-sized subsets can be integrally routed with congestion 2.</a:t>
            </a:r>
          </a:p>
          <a:p>
            <a:pPr lvl="1"/>
            <a:endParaRPr lang="en-US" sz="2400" dirty="0"/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.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23" name="Picture 22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926167"/>
            <a:ext cx="203200" cy="177800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2997200" y="2827865"/>
            <a:ext cx="2556933" cy="541868"/>
            <a:chOff x="2997200" y="2827865"/>
            <a:chExt cx="2556933" cy="541868"/>
          </a:xfrm>
        </p:grpSpPr>
        <p:sp>
          <p:nvSpPr>
            <p:cNvPr id="27" name="Rounded Rectangular Callout 26"/>
            <p:cNvSpPr/>
            <p:nvPr/>
          </p:nvSpPr>
          <p:spPr>
            <a:xfrm>
              <a:off x="2997200" y="2827865"/>
              <a:ext cx="2556933" cy="541868"/>
            </a:xfrm>
            <a:prstGeom prst="wedgeRoundRectCallout">
              <a:avLst>
                <a:gd name="adj1" fmla="val -45431"/>
                <a:gd name="adj2" fmla="val -90993"/>
                <a:gd name="adj3" fmla="val 16667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</a:rPr>
                <a:t>   - selected edges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  <p:pic>
          <p:nvPicPr>
            <p:cNvPr id="26" name="Picture 25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90334" y="2929467"/>
              <a:ext cx="355600" cy="304800"/>
            </a:xfrm>
            <a:prstGeom prst="rect">
              <a:avLst/>
            </a:prstGeom>
          </p:spPr>
        </p:pic>
      </p:grpSp>
      <p:pic>
        <p:nvPicPr>
          <p:cNvPr id="29" name="Picture 28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" y="3657600"/>
            <a:ext cx="355600" cy="304800"/>
          </a:xfrm>
          <a:prstGeom prst="rect">
            <a:avLst/>
          </a:prstGeom>
        </p:spPr>
      </p:pic>
      <p:pic>
        <p:nvPicPr>
          <p:cNvPr id="31" name="Picture 30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333" y="4099983"/>
            <a:ext cx="304800" cy="266700"/>
          </a:xfrm>
          <a:prstGeom prst="rect">
            <a:avLst/>
          </a:prstGeom>
        </p:spPr>
      </p:pic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50" y="5056717"/>
            <a:ext cx="32639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1255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allAtOnce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300568" y="1617101"/>
            <a:ext cx="2116019" cy="6784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675033" y="1633254"/>
            <a:ext cx="2116019" cy="6784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180194" y="1681712"/>
            <a:ext cx="2116019" cy="6784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>
            <a:spLocks noChangeAspect="1"/>
          </p:cNvSpPr>
          <p:nvPr/>
        </p:nvSpPr>
        <p:spPr>
          <a:xfrm>
            <a:off x="3977875" y="4185851"/>
            <a:ext cx="174450" cy="17445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2431819" y="4185851"/>
            <a:ext cx="174450" cy="17445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4750902" y="4185851"/>
            <a:ext cx="174450" cy="17445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3204847" y="4185851"/>
            <a:ext cx="174450" cy="17445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486739" y="3329331"/>
            <a:ext cx="10611" cy="85651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1011290" y="2432850"/>
            <a:ext cx="1477983" cy="912634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2465044" y="2440925"/>
            <a:ext cx="4123008" cy="888406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3288839" y="2489385"/>
            <a:ext cx="242291" cy="597654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011290" y="2150176"/>
            <a:ext cx="0" cy="27459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109683" y="2061334"/>
            <a:ext cx="230178" cy="23017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1338797" y="2134023"/>
            <a:ext cx="0" cy="274598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1851237" y="2150176"/>
            <a:ext cx="0" cy="274598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3288838" y="2214787"/>
            <a:ext cx="0" cy="27459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3078852" y="2117871"/>
            <a:ext cx="0" cy="274598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3579589" y="2214787"/>
            <a:ext cx="0" cy="27459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4064173" y="2182482"/>
            <a:ext cx="0" cy="274598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3870340" y="2214787"/>
            <a:ext cx="0" cy="274598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6584013" y="2166329"/>
            <a:ext cx="0" cy="27459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6874764" y="2166329"/>
            <a:ext cx="0" cy="27459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7197820" y="2166329"/>
            <a:ext cx="0" cy="274598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7375501" y="2182482"/>
            <a:ext cx="0" cy="274598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13" idx="0"/>
          </p:cNvCxnSpPr>
          <p:nvPr/>
        </p:nvCxnSpPr>
        <p:spPr>
          <a:xfrm flipV="1">
            <a:off x="4065100" y="3393942"/>
            <a:ext cx="0" cy="791909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 flipV="1">
            <a:off x="2339860" y="2295550"/>
            <a:ext cx="1344722" cy="45631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3567474" y="2432850"/>
            <a:ext cx="480547" cy="961093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4048021" y="2440925"/>
            <a:ext cx="2842897" cy="953017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15" idx="0"/>
          </p:cNvCxnSpPr>
          <p:nvPr/>
        </p:nvCxnSpPr>
        <p:spPr>
          <a:xfrm flipV="1">
            <a:off x="4838128" y="3571624"/>
            <a:ext cx="33688" cy="61422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4887967" y="2440925"/>
            <a:ext cx="2297739" cy="1098392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4072250" y="2465155"/>
            <a:ext cx="815717" cy="1122622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 flipV="1">
            <a:off x="1835085" y="2408620"/>
            <a:ext cx="3004424" cy="1518365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16" idx="0"/>
          </p:cNvCxnSpPr>
          <p:nvPr/>
        </p:nvCxnSpPr>
        <p:spPr>
          <a:xfrm flipV="1">
            <a:off x="3292072" y="3454515"/>
            <a:ext cx="16958" cy="731335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 flipV="1">
            <a:off x="1337733" y="2421467"/>
            <a:ext cx="1947067" cy="1343991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3300953" y="2388429"/>
            <a:ext cx="1304341" cy="110243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4520491" y="2097678"/>
            <a:ext cx="72688" cy="290751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>
            <a:off x="6337683" y="2113831"/>
            <a:ext cx="88840" cy="214025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V="1">
            <a:off x="4480109" y="2335933"/>
            <a:ext cx="1849497" cy="169605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114" y="1932079"/>
            <a:ext cx="351324" cy="48458"/>
          </a:xfrm>
          <a:prstGeom prst="rect">
            <a:avLst/>
          </a:prstGeom>
        </p:spPr>
      </p:pic>
      <p:sp>
        <p:nvSpPr>
          <p:cNvPr id="74" name="Oval 73"/>
          <p:cNvSpPr/>
          <p:nvPr/>
        </p:nvSpPr>
        <p:spPr>
          <a:xfrm>
            <a:off x="6350001" y="5113866"/>
            <a:ext cx="2387600" cy="13716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>
            <a:spLocks noChangeAspect="1"/>
          </p:cNvSpPr>
          <p:nvPr/>
        </p:nvSpPr>
        <p:spPr>
          <a:xfrm>
            <a:off x="7781854" y="6045652"/>
            <a:ext cx="182880" cy="18288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/>
          <p:cNvSpPr>
            <a:spLocks noChangeAspect="1"/>
          </p:cNvSpPr>
          <p:nvPr/>
        </p:nvSpPr>
        <p:spPr>
          <a:xfrm>
            <a:off x="6901319" y="6124778"/>
            <a:ext cx="182880" cy="18288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>
            <a:spLocks noChangeAspect="1"/>
          </p:cNvSpPr>
          <p:nvPr/>
        </p:nvSpPr>
        <p:spPr>
          <a:xfrm>
            <a:off x="7324652" y="5232857"/>
            <a:ext cx="182880" cy="18288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3" name="Oval 82"/>
          <p:cNvSpPr>
            <a:spLocks noChangeAspect="1"/>
          </p:cNvSpPr>
          <p:nvPr/>
        </p:nvSpPr>
        <p:spPr>
          <a:xfrm>
            <a:off x="6528786" y="583691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Embedding an Expander</a:t>
            </a:r>
            <a:endParaRPr lang="en-US" dirty="0"/>
          </a:p>
        </p:txBody>
      </p:sp>
      <p:sp>
        <p:nvSpPr>
          <p:cNvPr id="46" name="Freeform 45"/>
          <p:cNvSpPr/>
          <p:nvPr/>
        </p:nvSpPr>
        <p:spPr>
          <a:xfrm>
            <a:off x="999067" y="1768035"/>
            <a:ext cx="1117600" cy="433298"/>
          </a:xfrm>
          <a:custGeom>
            <a:avLst/>
            <a:gdLst>
              <a:gd name="connsiteX0" fmla="*/ 0 w 1117600"/>
              <a:gd name="connsiteY0" fmla="*/ 433298 h 433298"/>
              <a:gd name="connsiteX1" fmla="*/ 237066 w 1117600"/>
              <a:gd name="connsiteY1" fmla="*/ 94632 h 433298"/>
              <a:gd name="connsiteX2" fmla="*/ 778933 w 1117600"/>
              <a:gd name="connsiteY2" fmla="*/ 9965 h 433298"/>
              <a:gd name="connsiteX3" fmla="*/ 1117600 w 1117600"/>
              <a:gd name="connsiteY3" fmla="*/ 280898 h 433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7600" h="433298">
                <a:moveTo>
                  <a:pt x="0" y="433298"/>
                </a:moveTo>
                <a:cubicBezTo>
                  <a:pt x="53622" y="299242"/>
                  <a:pt x="107244" y="165187"/>
                  <a:pt x="237066" y="94632"/>
                </a:cubicBezTo>
                <a:cubicBezTo>
                  <a:pt x="366888" y="24077"/>
                  <a:pt x="632177" y="-21079"/>
                  <a:pt x="778933" y="9965"/>
                </a:cubicBezTo>
                <a:cubicBezTo>
                  <a:pt x="925689" y="41009"/>
                  <a:pt x="1021644" y="160953"/>
                  <a:pt x="1117600" y="280898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1320800" y="1913415"/>
            <a:ext cx="541867" cy="237118"/>
          </a:xfrm>
          <a:custGeom>
            <a:avLst/>
            <a:gdLst>
              <a:gd name="connsiteX0" fmla="*/ 0 w 541867"/>
              <a:gd name="connsiteY0" fmla="*/ 220185 h 237118"/>
              <a:gd name="connsiteX1" fmla="*/ 287867 w 541867"/>
              <a:gd name="connsiteY1" fmla="*/ 52 h 237118"/>
              <a:gd name="connsiteX2" fmla="*/ 541867 w 541867"/>
              <a:gd name="connsiteY2" fmla="*/ 237118 h 237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1867" h="237118">
                <a:moveTo>
                  <a:pt x="0" y="220185"/>
                </a:moveTo>
                <a:cubicBezTo>
                  <a:pt x="98778" y="108707"/>
                  <a:pt x="197556" y="-2770"/>
                  <a:pt x="287867" y="52"/>
                </a:cubicBezTo>
                <a:cubicBezTo>
                  <a:pt x="378178" y="2874"/>
                  <a:pt x="460022" y="119996"/>
                  <a:pt x="541867" y="237118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/>
          <p:cNvCxnSpPr>
            <a:stCxn id="83" idx="6"/>
            <a:endCxn id="76" idx="2"/>
          </p:cNvCxnSpPr>
          <p:nvPr/>
        </p:nvCxnSpPr>
        <p:spPr>
          <a:xfrm>
            <a:off x="6711666" y="5928351"/>
            <a:ext cx="1070188" cy="20874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77" idx="0"/>
            <a:endCxn id="78" idx="4"/>
          </p:cNvCxnSpPr>
          <p:nvPr/>
        </p:nvCxnSpPr>
        <p:spPr>
          <a:xfrm flipV="1">
            <a:off x="6992759" y="5415737"/>
            <a:ext cx="423333" cy="70904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Freeform 3"/>
          <p:cNvSpPr/>
          <p:nvPr/>
        </p:nvSpPr>
        <p:spPr>
          <a:xfrm>
            <a:off x="3285067" y="1862097"/>
            <a:ext cx="795866" cy="373103"/>
          </a:xfrm>
          <a:custGeom>
            <a:avLst/>
            <a:gdLst>
              <a:gd name="connsiteX0" fmla="*/ 0 w 795866"/>
              <a:gd name="connsiteY0" fmla="*/ 373103 h 373103"/>
              <a:gd name="connsiteX1" fmla="*/ 237066 w 795866"/>
              <a:gd name="connsiteY1" fmla="*/ 570 h 373103"/>
              <a:gd name="connsiteX2" fmla="*/ 795866 w 795866"/>
              <a:gd name="connsiteY2" fmla="*/ 305370 h 37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5866" h="373103">
                <a:moveTo>
                  <a:pt x="0" y="373103"/>
                </a:moveTo>
                <a:cubicBezTo>
                  <a:pt x="52211" y="192481"/>
                  <a:pt x="104422" y="11859"/>
                  <a:pt x="237066" y="570"/>
                </a:cubicBezTo>
                <a:cubicBezTo>
                  <a:pt x="369710" y="-10719"/>
                  <a:pt x="582788" y="147325"/>
                  <a:pt x="795866" y="30537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3572933" y="1878999"/>
            <a:ext cx="982134" cy="356201"/>
          </a:xfrm>
          <a:custGeom>
            <a:avLst/>
            <a:gdLst>
              <a:gd name="connsiteX0" fmla="*/ 0 w 982134"/>
              <a:gd name="connsiteY0" fmla="*/ 356201 h 356201"/>
              <a:gd name="connsiteX1" fmla="*/ 491067 w 982134"/>
              <a:gd name="connsiteY1" fmla="*/ 601 h 356201"/>
              <a:gd name="connsiteX2" fmla="*/ 982134 w 982134"/>
              <a:gd name="connsiteY2" fmla="*/ 288468 h 356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82134" h="356201">
                <a:moveTo>
                  <a:pt x="0" y="356201"/>
                </a:moveTo>
                <a:cubicBezTo>
                  <a:pt x="163689" y="184045"/>
                  <a:pt x="327378" y="11890"/>
                  <a:pt x="491067" y="601"/>
                </a:cubicBezTo>
                <a:cubicBezTo>
                  <a:pt x="654756" y="-10688"/>
                  <a:pt x="818445" y="138890"/>
                  <a:pt x="982134" y="288468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203200" y="5300133"/>
            <a:ext cx="6011333" cy="1185334"/>
          </a:xfrm>
          <a:prstGeom prst="rect">
            <a:avLst/>
          </a:prstGeom>
          <a:noFill/>
          <a:ln>
            <a:solidFill>
              <a:srgbClr val="A90B0F"/>
            </a:solidFill>
          </a:ln>
        </p:spPr>
        <p:txBody>
          <a:bodyPr wrap="square" rtlCol="0">
            <a:noAutofit/>
          </a:bodyPr>
          <a:lstStyle/>
          <a:p>
            <a:r>
              <a:rPr lang="en-US" sz="3200" dirty="0" smtClean="0"/>
              <a:t>After O(log</a:t>
            </a:r>
            <a:r>
              <a:rPr lang="en-US" sz="3200" baseline="30000" dirty="0" smtClean="0"/>
              <a:t>2</a:t>
            </a:r>
            <a:r>
              <a:rPr lang="en-US" sz="3200" dirty="0" smtClean="0"/>
              <a:t>k) iterations, we obtain an expander embedded into G.</a:t>
            </a:r>
            <a:r>
              <a:rPr lang="en-US" sz="3200" dirty="0" smtClean="0">
                <a:solidFill>
                  <a:srgbClr val="FFFFFF"/>
                </a:solidFill>
              </a:rPr>
              <a:t>…</a:t>
            </a:r>
            <a:endParaRPr lang="en-US" sz="3200" dirty="0">
              <a:solidFill>
                <a:srgbClr val="FFFFFF"/>
              </a:solidFill>
            </a:endParaRPr>
          </a:p>
        </p:txBody>
      </p:sp>
      <p:cxnSp>
        <p:nvCxnSpPr>
          <p:cNvPr id="61" name="Straight Connector 60"/>
          <p:cNvCxnSpPr>
            <a:stCxn id="83" idx="7"/>
          </p:cNvCxnSpPr>
          <p:nvPr/>
        </p:nvCxnSpPr>
        <p:spPr>
          <a:xfrm flipV="1">
            <a:off x="6684884" y="5401733"/>
            <a:ext cx="613383" cy="4619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endCxn id="76" idx="3"/>
          </p:cNvCxnSpPr>
          <p:nvPr/>
        </p:nvCxnSpPr>
        <p:spPr>
          <a:xfrm flipV="1">
            <a:off x="7037409" y="6201750"/>
            <a:ext cx="771227" cy="3740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8501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 of the proof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We can find a good family of subsets.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Given a good family of subsets, we can embed an expander into 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580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 of the proof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AC0D11"/>
                </a:solidFill>
              </a:rPr>
              <a:t>We can find a good family of subsets.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000000"/>
                </a:solidFill>
              </a:rPr>
              <a:t>Given a good family of subsets, we can embed an expander into G.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967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Contracted Graphs</a:t>
            </a:r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237070" y="1574800"/>
            <a:ext cx="3386663" cy="1879600"/>
            <a:chOff x="372534" y="1574800"/>
            <a:chExt cx="3623734" cy="2167468"/>
          </a:xfrm>
        </p:grpSpPr>
        <p:grpSp>
          <p:nvGrpSpPr>
            <p:cNvPr id="4" name="Group 3"/>
            <p:cNvGrpSpPr/>
            <p:nvPr/>
          </p:nvGrpSpPr>
          <p:grpSpPr>
            <a:xfrm>
              <a:off x="372534" y="1574800"/>
              <a:ext cx="3623734" cy="2167468"/>
              <a:chOff x="372533" y="1574799"/>
              <a:chExt cx="4097869" cy="2438401"/>
            </a:xfrm>
          </p:grpSpPr>
          <p:sp>
            <p:nvSpPr>
              <p:cNvPr id="5" name="Oval 4"/>
              <p:cNvSpPr/>
              <p:nvPr/>
            </p:nvSpPr>
            <p:spPr>
              <a:xfrm>
                <a:off x="372533" y="1574799"/>
                <a:ext cx="4097869" cy="243840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" name="Picture 5" descr="latex-image-1.pdf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0118" y="2542116"/>
                <a:ext cx="266700" cy="266700"/>
              </a:xfrm>
              <a:prstGeom prst="rect">
                <a:avLst/>
              </a:prstGeom>
            </p:spPr>
          </p:pic>
        </p:grpSp>
        <p:sp>
          <p:nvSpPr>
            <p:cNvPr id="8" name="Oval 7"/>
            <p:cNvSpPr/>
            <p:nvPr/>
          </p:nvSpPr>
          <p:spPr>
            <a:xfrm>
              <a:off x="863601" y="1828799"/>
              <a:ext cx="1456265" cy="71120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1016001" y="2793999"/>
              <a:ext cx="1456265" cy="71120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 rot="3545622">
              <a:off x="2336801" y="2116665"/>
              <a:ext cx="1456265" cy="71120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Oval 32"/>
          <p:cNvSpPr/>
          <p:nvPr/>
        </p:nvSpPr>
        <p:spPr>
          <a:xfrm>
            <a:off x="5232400" y="1608667"/>
            <a:ext cx="3268128" cy="191346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5384800" y="2015065"/>
            <a:ext cx="2818923" cy="1232747"/>
            <a:chOff x="5384800" y="2015065"/>
            <a:chExt cx="2818923" cy="1232747"/>
          </a:xfrm>
        </p:grpSpPr>
        <p:sp>
          <p:nvSpPr>
            <p:cNvPr id="30" name="Oval 29"/>
            <p:cNvSpPr/>
            <p:nvPr/>
          </p:nvSpPr>
          <p:spPr>
            <a:xfrm>
              <a:off x="6502395" y="2015065"/>
              <a:ext cx="182880" cy="1828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6400795" y="3064932"/>
              <a:ext cx="182880" cy="1828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 rot="3545622">
              <a:off x="8020843" y="2443922"/>
              <a:ext cx="182880" cy="1828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34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4800" y="2271183"/>
              <a:ext cx="304800" cy="266700"/>
            </a:xfrm>
            <a:prstGeom prst="rect">
              <a:avLst/>
            </a:prstGeom>
          </p:spPr>
        </p:pic>
      </p:grpSp>
      <p:grpSp>
        <p:nvGrpSpPr>
          <p:cNvPr id="40" name="Group 39"/>
          <p:cNvGrpSpPr/>
          <p:nvPr/>
        </p:nvGrpSpPr>
        <p:grpSpPr>
          <a:xfrm>
            <a:off x="3691467" y="2133601"/>
            <a:ext cx="1540932" cy="728132"/>
            <a:chOff x="3691467" y="2133601"/>
            <a:chExt cx="1540932" cy="728132"/>
          </a:xfrm>
        </p:grpSpPr>
        <p:sp>
          <p:nvSpPr>
            <p:cNvPr id="36" name="Right Arrow 35"/>
            <p:cNvSpPr/>
            <p:nvPr/>
          </p:nvSpPr>
          <p:spPr>
            <a:xfrm>
              <a:off x="3691467" y="2472267"/>
              <a:ext cx="1473201" cy="389466"/>
            </a:xfrm>
            <a:prstGeom prst="rightArrow">
              <a:avLst/>
            </a:prstGeom>
            <a:solidFill>
              <a:srgbClr val="AC0D11"/>
            </a:solidFill>
            <a:ln>
              <a:solidFill>
                <a:srgbClr val="AC0D1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725333" y="2133601"/>
              <a:ext cx="1507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contract</a:t>
              </a:r>
              <a:endParaRPr lang="en-US" sz="2400" dirty="0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863600" y="3979333"/>
            <a:ext cx="68241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Only contract clusters C where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C is well-linked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Does not contain terminals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|out(C)|&lt;k/</a:t>
            </a:r>
            <a:r>
              <a:rPr lang="en-US" sz="2800" dirty="0" err="1" smtClean="0"/>
              <a:t>polylog</a:t>
            </a:r>
            <a:r>
              <a:rPr lang="en-US" sz="2800" dirty="0" smtClean="0"/>
              <a:t>(k)</a:t>
            </a:r>
            <a:endParaRPr lang="en-US" sz="2800" dirty="0"/>
          </a:p>
        </p:txBody>
      </p:sp>
      <p:sp>
        <p:nvSpPr>
          <p:cNvPr id="39" name="Rounded Rectangle 38"/>
          <p:cNvSpPr/>
          <p:nvPr/>
        </p:nvSpPr>
        <p:spPr>
          <a:xfrm>
            <a:off x="5655733" y="4385733"/>
            <a:ext cx="3234267" cy="123613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Good contracted graph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399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8" grpId="0"/>
      <p:bldP spid="3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 a Good Vertex Subset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 with G.</a:t>
            </a:r>
          </a:p>
          <a:p>
            <a:r>
              <a:rPr lang="en-US" dirty="0" smtClean="0"/>
              <a:t>In every iteration:</a:t>
            </a:r>
          </a:p>
          <a:p>
            <a:pPr lvl="1"/>
            <a:r>
              <a:rPr lang="en-US" dirty="0" smtClean="0"/>
              <a:t>either find a good vertex subset</a:t>
            </a:r>
          </a:p>
          <a:p>
            <a:pPr lvl="1"/>
            <a:r>
              <a:rPr lang="en-US" dirty="0" smtClean="0"/>
              <a:t>or find a good contracted graph with fewer edges</a:t>
            </a:r>
          </a:p>
        </p:txBody>
      </p:sp>
    </p:spTree>
    <p:extLst>
      <p:ext uri="{BB962C8B-B14F-4D97-AF65-F5344CB8AC3E}">
        <p14:creationId xmlns:p14="http://schemas.microsoft.com/office/powerpoint/2010/main" val="2586200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2803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Input</a:t>
            </a:r>
            <a:r>
              <a:rPr lang="en-US" dirty="0" smtClean="0"/>
              <a:t>: Graph G, source-sink pairs (s</a:t>
            </a:r>
            <a:r>
              <a:rPr lang="en-US" baseline="-25000" dirty="0" smtClean="0"/>
              <a:t>1</a:t>
            </a:r>
            <a:r>
              <a:rPr lang="en-US" dirty="0" smtClean="0"/>
              <a:t>,t</a:t>
            </a:r>
            <a:r>
              <a:rPr lang="en-US" baseline="-25000" dirty="0" smtClean="0"/>
              <a:t>1</a:t>
            </a:r>
            <a:r>
              <a:rPr lang="en-US" dirty="0" smtClean="0"/>
              <a:t>),…,(</a:t>
            </a:r>
            <a:r>
              <a:rPr lang="en-US" dirty="0" err="1" smtClean="0"/>
              <a:t>s</a:t>
            </a:r>
            <a:r>
              <a:rPr lang="en-US" baseline="-25000" dirty="0" err="1" smtClean="0"/>
              <a:t>k</a:t>
            </a:r>
            <a:r>
              <a:rPr lang="en-US" dirty="0" err="1" smtClean="0"/>
              <a:t>,t</a:t>
            </a:r>
            <a:r>
              <a:rPr lang="en-US" baseline="-25000" dirty="0" err="1" smtClean="0"/>
              <a:t>k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Goal</a:t>
            </a:r>
            <a:r>
              <a:rPr lang="en-US" dirty="0" smtClean="0"/>
              <a:t>: Route as many pairs as possible; minimize edge congestion.</a:t>
            </a:r>
            <a:endParaRPr lang="en-US" dirty="0"/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1534658" y="412803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1534658" y="4792025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2648068" y="476662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2639601" y="411039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034388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1034388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3168205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168205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stCxn id="8" idx="5"/>
            <a:endCxn id="4" idx="1"/>
          </p:cNvCxnSpPr>
          <p:nvPr/>
        </p:nvCxnSpPr>
        <p:spPr>
          <a:xfrm>
            <a:off x="1190486" y="3848025"/>
            <a:ext cx="370954" cy="3067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0"/>
            <a:endCxn id="4" idx="4"/>
          </p:cNvCxnSpPr>
          <p:nvPr/>
        </p:nvCxnSpPr>
        <p:spPr>
          <a:xfrm flipV="1">
            <a:off x="1626098" y="4310911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739044" y="4282727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7" idx="2"/>
            <a:endCxn id="4" idx="6"/>
          </p:cNvCxnSpPr>
          <p:nvPr/>
        </p:nvCxnSpPr>
        <p:spPr>
          <a:xfrm flipH="1">
            <a:off x="1717538" y="4201830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715845" y="4871682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9" idx="7"/>
            <a:endCxn id="5" idx="3"/>
          </p:cNvCxnSpPr>
          <p:nvPr/>
        </p:nvCxnSpPr>
        <p:spPr>
          <a:xfrm flipV="1">
            <a:off x="1190486" y="4948123"/>
            <a:ext cx="370954" cy="3759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7" idx="7"/>
            <a:endCxn id="10" idx="3"/>
          </p:cNvCxnSpPr>
          <p:nvPr/>
        </p:nvCxnSpPr>
        <p:spPr>
          <a:xfrm flipV="1">
            <a:off x="2795699" y="3848025"/>
            <a:ext cx="399288" cy="28914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1" idx="1"/>
          </p:cNvCxnSpPr>
          <p:nvPr/>
        </p:nvCxnSpPr>
        <p:spPr>
          <a:xfrm>
            <a:off x="2816088" y="4923294"/>
            <a:ext cx="378899" cy="4007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5" name="Picture 3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49" y="3577167"/>
            <a:ext cx="292100" cy="228600"/>
          </a:xfrm>
          <a:prstGeom prst="rect">
            <a:avLst/>
          </a:prstGeom>
        </p:spPr>
      </p:pic>
      <p:pic>
        <p:nvPicPr>
          <p:cNvPr id="36" name="Picture 3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650" y="5444067"/>
            <a:ext cx="266700" cy="304800"/>
          </a:xfrm>
          <a:prstGeom prst="rect">
            <a:avLst/>
          </a:prstGeom>
        </p:spPr>
      </p:pic>
      <p:pic>
        <p:nvPicPr>
          <p:cNvPr id="37" name="Picture 36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33" y="5469467"/>
            <a:ext cx="304800" cy="228600"/>
          </a:xfrm>
          <a:prstGeom prst="rect">
            <a:avLst/>
          </a:prstGeom>
        </p:spPr>
      </p:pic>
      <p:pic>
        <p:nvPicPr>
          <p:cNvPr id="38" name="Picture 3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400" y="3445933"/>
            <a:ext cx="279400" cy="304800"/>
          </a:xfrm>
          <a:prstGeom prst="rect">
            <a:avLst/>
          </a:prstGeom>
        </p:spPr>
      </p:pic>
      <p:pic>
        <p:nvPicPr>
          <p:cNvPr id="39" name="Picture 38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633" y="3845983"/>
            <a:ext cx="304800" cy="241300"/>
          </a:xfrm>
          <a:prstGeom prst="rect">
            <a:avLst/>
          </a:prstGeom>
        </p:spPr>
      </p:pic>
      <p:pic>
        <p:nvPicPr>
          <p:cNvPr id="40" name="Picture 39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200" y="3740150"/>
            <a:ext cx="279400" cy="317500"/>
          </a:xfrm>
          <a:prstGeom prst="rect">
            <a:avLst/>
          </a:prstGeom>
        </p:spPr>
      </p:pic>
      <p:sp>
        <p:nvSpPr>
          <p:cNvPr id="26" name="Rounded Rectangle 25"/>
          <p:cNvSpPr/>
          <p:nvPr/>
        </p:nvSpPr>
        <p:spPr>
          <a:xfrm>
            <a:off x="3759200" y="4017432"/>
            <a:ext cx="5266267" cy="233256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rgbClr val="781413"/>
                </a:solidFill>
              </a:rPr>
              <a:t>n </a:t>
            </a:r>
            <a:r>
              <a:rPr lang="en-US" sz="2800" dirty="0" smtClean="0">
                <a:solidFill>
                  <a:schemeClr val="tx1"/>
                </a:solidFill>
              </a:rPr>
              <a:t>– number of graph vertices</a:t>
            </a:r>
          </a:p>
          <a:p>
            <a:r>
              <a:rPr lang="en-US" sz="2800" dirty="0" smtClean="0">
                <a:solidFill>
                  <a:srgbClr val="781413"/>
                </a:solidFill>
              </a:rPr>
              <a:t>k </a:t>
            </a:r>
            <a:r>
              <a:rPr lang="en-US" sz="2800" dirty="0" smtClean="0">
                <a:solidFill>
                  <a:srgbClr val="000000"/>
                </a:solidFill>
              </a:rPr>
              <a:t>– number of demand pairs</a:t>
            </a:r>
          </a:p>
          <a:p>
            <a:r>
              <a:rPr lang="en-US" sz="2800" dirty="0" smtClean="0">
                <a:solidFill>
                  <a:srgbClr val="781413"/>
                </a:solidFill>
              </a:rPr>
              <a:t>terminals </a:t>
            </a:r>
            <a:r>
              <a:rPr lang="en-US" sz="2800" dirty="0" smtClean="0">
                <a:solidFill>
                  <a:srgbClr val="000000"/>
                </a:solidFill>
              </a:rPr>
              <a:t>– vertices participating in the demand pairs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798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1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67"/>
          <p:cNvGrpSpPr/>
          <p:nvPr/>
        </p:nvGrpSpPr>
        <p:grpSpPr>
          <a:xfrm>
            <a:off x="612668" y="4588921"/>
            <a:ext cx="1825732" cy="1879602"/>
            <a:chOff x="612668" y="4047065"/>
            <a:chExt cx="1825732" cy="1879602"/>
          </a:xfrm>
        </p:grpSpPr>
        <p:sp>
          <p:nvSpPr>
            <p:cNvPr id="38" name="Oval 37"/>
            <p:cNvSpPr/>
            <p:nvPr/>
          </p:nvSpPr>
          <p:spPr>
            <a:xfrm>
              <a:off x="880534" y="4047065"/>
              <a:ext cx="1269999" cy="165946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" name="Picture 39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7745" y="4309405"/>
              <a:ext cx="230909" cy="252785"/>
            </a:xfrm>
            <a:prstGeom prst="rect">
              <a:avLst/>
            </a:prstGeom>
          </p:spPr>
        </p:pic>
        <p:cxnSp>
          <p:nvCxnSpPr>
            <p:cNvPr id="41" name="Straight Connector 40"/>
            <p:cNvCxnSpPr/>
            <p:nvPr/>
          </p:nvCxnSpPr>
          <p:spPr>
            <a:xfrm flipV="1">
              <a:off x="1696400" y="4080933"/>
              <a:ext cx="403333" cy="254443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1967334" y="4859867"/>
              <a:ext cx="471066" cy="0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1798001" y="5334001"/>
              <a:ext cx="403332" cy="220133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612668" y="5012267"/>
              <a:ext cx="471066" cy="0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778933" y="4250267"/>
              <a:ext cx="406400" cy="203201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H="1" flipV="1">
              <a:off x="1490134" y="5554136"/>
              <a:ext cx="0" cy="372531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1236133" y="4995333"/>
              <a:ext cx="237067" cy="28786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1371600" y="4927604"/>
              <a:ext cx="237067" cy="28786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1490134" y="4826009"/>
              <a:ext cx="237067" cy="28786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Iteration Description</a:t>
            </a:r>
            <a:endParaRPr lang="en-US" dirty="0"/>
          </a:p>
        </p:txBody>
      </p:sp>
      <p:grpSp>
        <p:nvGrpSpPr>
          <p:cNvPr id="87" name="Group 86"/>
          <p:cNvGrpSpPr/>
          <p:nvPr/>
        </p:nvGrpSpPr>
        <p:grpSpPr>
          <a:xfrm>
            <a:off x="474133" y="1354666"/>
            <a:ext cx="3081867" cy="1727201"/>
            <a:chOff x="474133" y="1354666"/>
            <a:chExt cx="3081867" cy="1727201"/>
          </a:xfrm>
        </p:grpSpPr>
        <p:sp>
          <p:nvSpPr>
            <p:cNvPr id="4" name="Oval 3"/>
            <p:cNvSpPr/>
            <p:nvPr/>
          </p:nvSpPr>
          <p:spPr>
            <a:xfrm>
              <a:off x="474133" y="1354666"/>
              <a:ext cx="3081867" cy="172720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0400" y="2053167"/>
              <a:ext cx="812800" cy="330200"/>
            </a:xfrm>
            <a:prstGeom prst="rect">
              <a:avLst/>
            </a:prstGeom>
          </p:spPr>
        </p:pic>
      </p:grpSp>
      <p:grpSp>
        <p:nvGrpSpPr>
          <p:cNvPr id="88" name="Group 87"/>
          <p:cNvGrpSpPr/>
          <p:nvPr/>
        </p:nvGrpSpPr>
        <p:grpSpPr>
          <a:xfrm>
            <a:off x="6079067" y="1388535"/>
            <a:ext cx="2201334" cy="1845733"/>
            <a:chOff x="6079067" y="1388535"/>
            <a:chExt cx="2201334" cy="1845733"/>
          </a:xfrm>
        </p:grpSpPr>
        <p:sp>
          <p:nvSpPr>
            <p:cNvPr id="21" name="Oval 20"/>
            <p:cNvSpPr/>
            <p:nvPr/>
          </p:nvSpPr>
          <p:spPr>
            <a:xfrm>
              <a:off x="6079067" y="1404585"/>
              <a:ext cx="862060" cy="182968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7418341" y="1388535"/>
              <a:ext cx="862060" cy="182968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6740994" y="2463873"/>
              <a:ext cx="892861" cy="3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6725600" y="2592271"/>
              <a:ext cx="892861" cy="3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725600" y="2303375"/>
              <a:ext cx="892861" cy="3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34" name="Picture 33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2279" y="1583139"/>
              <a:ext cx="230909" cy="252785"/>
            </a:xfrm>
            <a:prstGeom prst="rect">
              <a:avLst/>
            </a:prstGeom>
          </p:spPr>
        </p:pic>
        <p:pic>
          <p:nvPicPr>
            <p:cNvPr id="35" name="Picture 34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28141" y="1589158"/>
              <a:ext cx="242454" cy="240748"/>
            </a:xfrm>
            <a:prstGeom prst="rect">
              <a:avLst/>
            </a:prstGeom>
          </p:spPr>
        </p:pic>
      </p:grpSp>
      <p:sp>
        <p:nvSpPr>
          <p:cNvPr id="37" name="Right Arrow 36"/>
          <p:cNvSpPr/>
          <p:nvPr/>
        </p:nvSpPr>
        <p:spPr>
          <a:xfrm>
            <a:off x="3894667" y="2116667"/>
            <a:ext cx="1473201" cy="389466"/>
          </a:xfrm>
          <a:prstGeom prst="rightArrow">
            <a:avLst/>
          </a:prstGeom>
          <a:solidFill>
            <a:srgbClr val="AC0D11"/>
          </a:solidFill>
          <a:ln>
            <a:solidFill>
              <a:srgbClr val="AC0D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Rounded Rectangle 64"/>
          <p:cNvSpPr/>
          <p:nvPr/>
        </p:nvSpPr>
        <p:spPr>
          <a:xfrm>
            <a:off x="2675466" y="3555998"/>
            <a:ext cx="2963333" cy="96520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|E(A)|≥|out(A)|/4</a:t>
            </a:r>
            <a:endParaRPr lang="en-US" sz="2800" dirty="0"/>
          </a:p>
        </p:txBody>
      </p:sp>
      <p:grpSp>
        <p:nvGrpSpPr>
          <p:cNvPr id="90" name="Group 89"/>
          <p:cNvGrpSpPr/>
          <p:nvPr/>
        </p:nvGrpSpPr>
        <p:grpSpPr>
          <a:xfrm>
            <a:off x="3217321" y="5063057"/>
            <a:ext cx="1676400" cy="694265"/>
            <a:chOff x="3217321" y="5063057"/>
            <a:chExt cx="1676400" cy="694265"/>
          </a:xfrm>
        </p:grpSpPr>
        <p:sp>
          <p:nvSpPr>
            <p:cNvPr id="66" name="Right Arrow 65"/>
            <p:cNvSpPr/>
            <p:nvPr/>
          </p:nvSpPr>
          <p:spPr>
            <a:xfrm>
              <a:off x="3285055" y="5401723"/>
              <a:ext cx="1608666" cy="355599"/>
            </a:xfrm>
            <a:prstGeom prst="rightArrow">
              <a:avLst/>
            </a:prstGeom>
            <a:solidFill>
              <a:srgbClr val="AC0D11"/>
            </a:solidFill>
            <a:ln>
              <a:solidFill>
                <a:srgbClr val="AC0D1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3217321" y="5063057"/>
              <a:ext cx="16086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uncontract</a:t>
              </a:r>
              <a:endParaRPr lang="en-US" sz="2400" dirty="0"/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5167731" y="4588933"/>
            <a:ext cx="2367599" cy="2150534"/>
            <a:chOff x="5167731" y="4588933"/>
            <a:chExt cx="2367599" cy="2150534"/>
          </a:xfrm>
        </p:grpSpPr>
        <p:sp>
          <p:nvSpPr>
            <p:cNvPr id="70" name="Oval 69"/>
            <p:cNvSpPr/>
            <p:nvPr/>
          </p:nvSpPr>
          <p:spPr>
            <a:xfrm>
              <a:off x="5452535" y="4656665"/>
              <a:ext cx="1744132" cy="18965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>
              <a:spLocks noChangeAspect="1"/>
            </p:cNvSpPr>
            <p:nvPr/>
          </p:nvSpPr>
          <p:spPr>
            <a:xfrm rot="19587665">
              <a:off x="5718840" y="5624010"/>
              <a:ext cx="410064" cy="693272"/>
            </a:xfrm>
            <a:prstGeom prst="ellipse">
              <a:avLst/>
            </a:prstGeom>
            <a:solidFill>
              <a:srgbClr val="0000FF">
                <a:alpha val="9000"/>
              </a:srgb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1" name="Picture 70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4669" y="4919005"/>
              <a:ext cx="230909" cy="252785"/>
            </a:xfrm>
            <a:prstGeom prst="rect">
              <a:avLst/>
            </a:prstGeom>
          </p:spPr>
        </p:pic>
        <p:cxnSp>
          <p:nvCxnSpPr>
            <p:cNvPr id="72" name="Straight Connector 71"/>
            <p:cNvCxnSpPr/>
            <p:nvPr/>
          </p:nvCxnSpPr>
          <p:spPr>
            <a:xfrm flipV="1">
              <a:off x="6607064" y="4588933"/>
              <a:ext cx="403333" cy="254443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>
              <a:off x="7064264" y="5435600"/>
              <a:ext cx="471066" cy="0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6827198" y="6011334"/>
              <a:ext cx="403332" cy="220133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5167731" y="5621867"/>
              <a:ext cx="471066" cy="0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5469462" y="4775200"/>
              <a:ext cx="406400" cy="203201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flipH="1" flipV="1">
              <a:off x="6282264" y="6366936"/>
              <a:ext cx="0" cy="372531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6197593" y="5486402"/>
              <a:ext cx="237067" cy="28786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>
              <a:off x="6333060" y="5418673"/>
              <a:ext cx="237067" cy="28786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6451594" y="5317078"/>
              <a:ext cx="237067" cy="28786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Oval 82"/>
            <p:cNvSpPr/>
            <p:nvPr/>
          </p:nvSpPr>
          <p:spPr>
            <a:xfrm rot="18831451">
              <a:off x="5641795" y="5121122"/>
              <a:ext cx="691851" cy="246108"/>
            </a:xfrm>
            <a:prstGeom prst="ellipse">
              <a:avLst/>
            </a:prstGeom>
            <a:solidFill>
              <a:srgbClr val="0000FF">
                <a:alpha val="9000"/>
              </a:srgb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/>
            <p:cNvSpPr/>
            <p:nvPr/>
          </p:nvSpPr>
          <p:spPr>
            <a:xfrm rot="18615116">
              <a:off x="6336063" y="5781526"/>
              <a:ext cx="691851" cy="246108"/>
            </a:xfrm>
            <a:prstGeom prst="ellipse">
              <a:avLst/>
            </a:prstGeom>
            <a:solidFill>
              <a:srgbClr val="0000FF">
                <a:alpha val="9000"/>
              </a:srgb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1135989" y="5165117"/>
            <a:ext cx="781004" cy="764072"/>
            <a:chOff x="1135989" y="5165117"/>
            <a:chExt cx="781004" cy="764072"/>
          </a:xfrm>
        </p:grpSpPr>
        <p:sp>
          <p:nvSpPr>
            <p:cNvPr id="10" name="Oval 9"/>
            <p:cNvSpPr>
              <a:spLocks noChangeAspect="1"/>
            </p:cNvSpPr>
            <p:nvPr/>
          </p:nvSpPr>
          <p:spPr>
            <a:xfrm>
              <a:off x="1135989" y="5791651"/>
              <a:ext cx="137538" cy="137538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/>
            <p:cNvSpPr>
              <a:spLocks noChangeAspect="1"/>
            </p:cNvSpPr>
            <p:nvPr/>
          </p:nvSpPr>
          <p:spPr>
            <a:xfrm>
              <a:off x="1186789" y="5165117"/>
              <a:ext cx="137538" cy="137538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/>
            <p:cNvSpPr>
              <a:spLocks noChangeAspect="1"/>
            </p:cNvSpPr>
            <p:nvPr/>
          </p:nvSpPr>
          <p:spPr>
            <a:xfrm>
              <a:off x="1779455" y="5571517"/>
              <a:ext cx="137538" cy="137538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32390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6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Iteration Description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643469" y="1591733"/>
            <a:ext cx="2252133" cy="140546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389467" y="1862667"/>
            <a:ext cx="609600" cy="203200"/>
          </a:xfrm>
          <a:prstGeom prst="line">
            <a:avLst/>
          </a:prstGeom>
          <a:ln>
            <a:solidFill>
              <a:srgbClr val="A90B0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355601" y="2319867"/>
            <a:ext cx="660400" cy="84666"/>
          </a:xfrm>
          <a:prstGeom prst="line">
            <a:avLst/>
          </a:prstGeom>
          <a:ln>
            <a:solidFill>
              <a:srgbClr val="A90B0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626534" y="2692400"/>
            <a:ext cx="609600" cy="270933"/>
          </a:xfrm>
          <a:prstGeom prst="line">
            <a:avLst/>
          </a:prstGeom>
          <a:ln>
            <a:solidFill>
              <a:srgbClr val="A90B0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2455334" y="1947333"/>
            <a:ext cx="609600" cy="203200"/>
          </a:xfrm>
          <a:prstGeom prst="line">
            <a:avLst/>
          </a:prstGeom>
          <a:ln>
            <a:solidFill>
              <a:srgbClr val="A90B0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455334" y="2421466"/>
            <a:ext cx="694267" cy="118534"/>
          </a:xfrm>
          <a:prstGeom prst="line">
            <a:avLst/>
          </a:prstGeom>
          <a:ln>
            <a:solidFill>
              <a:srgbClr val="A90B0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370667" y="2539999"/>
            <a:ext cx="389467" cy="321734"/>
          </a:xfrm>
          <a:prstGeom prst="line">
            <a:avLst/>
          </a:prstGeom>
          <a:ln>
            <a:solidFill>
              <a:srgbClr val="A90B0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802" y="2091139"/>
            <a:ext cx="230909" cy="252785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5283193" y="1744133"/>
            <a:ext cx="2794000" cy="1405467"/>
            <a:chOff x="4910667" y="1744133"/>
            <a:chExt cx="2794000" cy="1405467"/>
          </a:xfrm>
        </p:grpSpPr>
        <p:sp>
          <p:nvSpPr>
            <p:cNvPr id="14" name="Oval 13"/>
            <p:cNvSpPr/>
            <p:nvPr/>
          </p:nvSpPr>
          <p:spPr>
            <a:xfrm>
              <a:off x="5113869" y="1744133"/>
              <a:ext cx="2252133" cy="140546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5333999" y="2082800"/>
              <a:ext cx="457200" cy="4572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>
              <a:spLocks noChangeAspect="1"/>
            </p:cNvSpPr>
            <p:nvPr/>
          </p:nvSpPr>
          <p:spPr>
            <a:xfrm>
              <a:off x="5689599" y="2556933"/>
              <a:ext cx="457200" cy="4572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>
              <a:spLocks/>
            </p:cNvSpPr>
            <p:nvPr/>
          </p:nvSpPr>
          <p:spPr>
            <a:xfrm>
              <a:off x="6688667" y="2015068"/>
              <a:ext cx="457200" cy="863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>
              <a:spLocks/>
            </p:cNvSpPr>
            <p:nvPr/>
          </p:nvSpPr>
          <p:spPr>
            <a:xfrm>
              <a:off x="5960532" y="1811866"/>
              <a:ext cx="541868" cy="2878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4944533" y="1981200"/>
              <a:ext cx="609600" cy="203200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4910667" y="2438400"/>
              <a:ext cx="660400" cy="84666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5164667" y="2844799"/>
              <a:ext cx="609600" cy="270933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7010400" y="2065866"/>
              <a:ext cx="609600" cy="203200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7010400" y="2539999"/>
              <a:ext cx="694267" cy="118534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6925733" y="2658532"/>
              <a:ext cx="389467" cy="321734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6282267" y="1981199"/>
              <a:ext cx="491066" cy="287868"/>
            </a:xfrm>
            <a:prstGeom prst="line">
              <a:avLst/>
            </a:prstGeom>
            <a:ln>
              <a:solidFill>
                <a:srgbClr val="0BB54E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5994401" y="2607733"/>
              <a:ext cx="795866" cy="169333"/>
            </a:xfrm>
            <a:prstGeom prst="line">
              <a:avLst/>
            </a:prstGeom>
            <a:ln>
              <a:solidFill>
                <a:srgbClr val="0BB54E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5909735" y="1964267"/>
              <a:ext cx="321732" cy="711202"/>
            </a:xfrm>
            <a:prstGeom prst="line">
              <a:avLst/>
            </a:prstGeom>
            <a:ln>
              <a:solidFill>
                <a:srgbClr val="0BB54E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5621867" y="1947333"/>
              <a:ext cx="508000" cy="338667"/>
            </a:xfrm>
            <a:prstGeom prst="line">
              <a:avLst/>
            </a:prstGeom>
            <a:ln>
              <a:solidFill>
                <a:srgbClr val="0BB54E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0" name="Group 69"/>
          <p:cNvGrpSpPr/>
          <p:nvPr/>
        </p:nvGrpSpPr>
        <p:grpSpPr>
          <a:xfrm>
            <a:off x="3251200" y="1608671"/>
            <a:ext cx="1879588" cy="1032917"/>
            <a:chOff x="3251200" y="1608671"/>
            <a:chExt cx="1879588" cy="1032917"/>
          </a:xfrm>
        </p:grpSpPr>
        <p:sp>
          <p:nvSpPr>
            <p:cNvPr id="13" name="Right Arrow 12"/>
            <p:cNvSpPr/>
            <p:nvPr/>
          </p:nvSpPr>
          <p:spPr>
            <a:xfrm>
              <a:off x="3522122" y="2285989"/>
              <a:ext cx="1608666" cy="355599"/>
            </a:xfrm>
            <a:prstGeom prst="rightArrow">
              <a:avLst/>
            </a:prstGeom>
            <a:solidFill>
              <a:srgbClr val="AC0D11"/>
            </a:solidFill>
            <a:ln>
              <a:solidFill>
                <a:srgbClr val="AC0D1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251200" y="1608671"/>
              <a:ext cx="179493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well-linked decomposition</a:t>
              </a:r>
              <a:endParaRPr lang="en-US" sz="2000" dirty="0"/>
            </a:p>
          </p:txBody>
        </p:sp>
      </p:grpSp>
      <p:sp>
        <p:nvSpPr>
          <p:cNvPr id="69" name="Rounded Rectangle 68"/>
          <p:cNvSpPr/>
          <p:nvPr/>
        </p:nvSpPr>
        <p:spPr>
          <a:xfrm>
            <a:off x="304799" y="3420532"/>
            <a:ext cx="2912532" cy="66040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|E(A)|≥|out(A)|/4</a:t>
            </a:r>
            <a:endParaRPr lang="en-US" sz="2800" dirty="0"/>
          </a:p>
        </p:txBody>
      </p:sp>
      <p:sp>
        <p:nvSpPr>
          <p:cNvPr id="52" name="TextBox 51"/>
          <p:cNvSpPr txBox="1"/>
          <p:nvPr/>
        </p:nvSpPr>
        <p:spPr>
          <a:xfrm>
            <a:off x="338669" y="4301067"/>
            <a:ext cx="8635998" cy="2370665"/>
          </a:xfrm>
          <a:prstGeom prst="rect">
            <a:avLst/>
          </a:prstGeom>
          <a:noFill/>
          <a:ln>
            <a:solidFill>
              <a:srgbClr val="A90B0F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3200" dirty="0" smtClean="0">
                <a:solidFill>
                  <a:srgbClr val="AC0D11"/>
                </a:solidFill>
              </a:rPr>
              <a:t>Well-linked Decomposition</a:t>
            </a:r>
          </a:p>
          <a:p>
            <a:pPr algn="ctr"/>
            <a:r>
              <a:rPr lang="en-US" sz="3200" dirty="0" smtClean="0"/>
              <a:t> </a:t>
            </a:r>
            <a:r>
              <a:rPr lang="en-US" sz="2400" dirty="0" smtClean="0">
                <a:solidFill>
                  <a:srgbClr val="008000"/>
                </a:solidFill>
              </a:rPr>
              <a:t>[</a:t>
            </a:r>
            <a:r>
              <a:rPr lang="en-US" sz="2400" dirty="0" err="1" smtClean="0">
                <a:solidFill>
                  <a:srgbClr val="008000"/>
                </a:solidFill>
              </a:rPr>
              <a:t>Chekuri</a:t>
            </a:r>
            <a:r>
              <a:rPr lang="en-US" sz="2400" dirty="0" smtClean="0">
                <a:solidFill>
                  <a:srgbClr val="008000"/>
                </a:solidFill>
              </a:rPr>
              <a:t>, </a:t>
            </a:r>
            <a:r>
              <a:rPr lang="en-US" sz="2400" dirty="0" err="1" smtClean="0">
                <a:solidFill>
                  <a:srgbClr val="008000"/>
                </a:solidFill>
              </a:rPr>
              <a:t>Khanna</a:t>
            </a:r>
            <a:r>
              <a:rPr lang="en-US" sz="2400" dirty="0" smtClean="0">
                <a:solidFill>
                  <a:srgbClr val="008000"/>
                </a:solidFill>
              </a:rPr>
              <a:t>, Shepherd], [</a:t>
            </a:r>
            <a:r>
              <a:rPr lang="en-US" sz="2400" dirty="0" err="1" smtClean="0">
                <a:solidFill>
                  <a:srgbClr val="008000"/>
                </a:solidFill>
              </a:rPr>
              <a:t>Raecke</a:t>
            </a:r>
            <a:r>
              <a:rPr lang="en-US" sz="2400" dirty="0" smtClean="0">
                <a:solidFill>
                  <a:srgbClr val="008000"/>
                </a:solidFill>
              </a:rPr>
              <a:t>]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 smtClean="0"/>
              <a:t>New clusters are well-linked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en-US" sz="3200" dirty="0" smtClean="0"/>
              <a:t>  </a:t>
            </a:r>
            <a:r>
              <a:rPr lang="en-US" sz="3200" dirty="0" smtClean="0">
                <a:solidFill>
                  <a:srgbClr val="FFFFFF"/>
                </a:solidFill>
              </a:rPr>
              <a:t>…</a:t>
            </a:r>
            <a:endParaRPr lang="en-US" sz="3200" dirty="0">
              <a:solidFill>
                <a:srgbClr val="FFFFFF"/>
              </a:solidFill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700617" y="6131983"/>
            <a:ext cx="3149604" cy="486833"/>
            <a:chOff x="802216" y="4591050"/>
            <a:chExt cx="3149604" cy="486833"/>
          </a:xfrm>
        </p:grpSpPr>
        <p:pic>
          <p:nvPicPr>
            <p:cNvPr id="54" name="Picture 53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216" y="4591050"/>
              <a:ext cx="1409700" cy="469900"/>
            </a:xfrm>
            <a:prstGeom prst="rect">
              <a:avLst/>
            </a:prstGeom>
          </p:spPr>
        </p:pic>
        <p:pic>
          <p:nvPicPr>
            <p:cNvPr id="55" name="Picture 54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3120" y="4607983"/>
              <a:ext cx="1028700" cy="469900"/>
            </a:xfrm>
            <a:prstGeom prst="rect">
              <a:avLst/>
            </a:prstGeom>
          </p:spPr>
        </p:pic>
        <p:pic>
          <p:nvPicPr>
            <p:cNvPr id="56" name="Picture 55" descr="latex-image-1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33" y="4728633"/>
              <a:ext cx="508000" cy="228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6181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build="p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Iteration Description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643469" y="1591733"/>
            <a:ext cx="2252133" cy="140546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389467" y="1862667"/>
            <a:ext cx="609600" cy="203200"/>
          </a:xfrm>
          <a:prstGeom prst="line">
            <a:avLst/>
          </a:prstGeom>
          <a:ln>
            <a:solidFill>
              <a:srgbClr val="A90B0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355601" y="2319867"/>
            <a:ext cx="660400" cy="84666"/>
          </a:xfrm>
          <a:prstGeom prst="line">
            <a:avLst/>
          </a:prstGeom>
          <a:ln>
            <a:solidFill>
              <a:srgbClr val="A90B0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626534" y="2692400"/>
            <a:ext cx="609600" cy="270933"/>
          </a:xfrm>
          <a:prstGeom prst="line">
            <a:avLst/>
          </a:prstGeom>
          <a:ln>
            <a:solidFill>
              <a:srgbClr val="A90B0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2455334" y="1947333"/>
            <a:ext cx="609600" cy="203200"/>
          </a:xfrm>
          <a:prstGeom prst="line">
            <a:avLst/>
          </a:prstGeom>
          <a:ln>
            <a:solidFill>
              <a:srgbClr val="A90B0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455334" y="2421466"/>
            <a:ext cx="694267" cy="118534"/>
          </a:xfrm>
          <a:prstGeom prst="line">
            <a:avLst/>
          </a:prstGeom>
          <a:ln>
            <a:solidFill>
              <a:srgbClr val="A90B0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370667" y="2539999"/>
            <a:ext cx="389467" cy="321734"/>
          </a:xfrm>
          <a:prstGeom prst="line">
            <a:avLst/>
          </a:prstGeom>
          <a:ln>
            <a:solidFill>
              <a:srgbClr val="A90B0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802" y="2091139"/>
            <a:ext cx="230909" cy="252785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5283193" y="1744133"/>
            <a:ext cx="2794000" cy="1405467"/>
            <a:chOff x="4910667" y="1744133"/>
            <a:chExt cx="2794000" cy="1405467"/>
          </a:xfrm>
        </p:grpSpPr>
        <p:sp>
          <p:nvSpPr>
            <p:cNvPr id="14" name="Oval 13"/>
            <p:cNvSpPr/>
            <p:nvPr/>
          </p:nvSpPr>
          <p:spPr>
            <a:xfrm>
              <a:off x="5113869" y="1744133"/>
              <a:ext cx="2252133" cy="140546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5333999" y="2082800"/>
              <a:ext cx="457200" cy="4572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>
              <a:spLocks noChangeAspect="1"/>
            </p:cNvSpPr>
            <p:nvPr/>
          </p:nvSpPr>
          <p:spPr>
            <a:xfrm>
              <a:off x="5689599" y="2556933"/>
              <a:ext cx="457200" cy="4572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>
              <a:spLocks/>
            </p:cNvSpPr>
            <p:nvPr/>
          </p:nvSpPr>
          <p:spPr>
            <a:xfrm>
              <a:off x="6688667" y="2015068"/>
              <a:ext cx="457200" cy="863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>
              <a:spLocks/>
            </p:cNvSpPr>
            <p:nvPr/>
          </p:nvSpPr>
          <p:spPr>
            <a:xfrm>
              <a:off x="5960532" y="1811866"/>
              <a:ext cx="541868" cy="2878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4944533" y="1981200"/>
              <a:ext cx="609600" cy="203200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4910667" y="2438400"/>
              <a:ext cx="660400" cy="84666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5164667" y="2844799"/>
              <a:ext cx="609600" cy="270933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7010400" y="2065866"/>
              <a:ext cx="609600" cy="203200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7010400" y="2539999"/>
              <a:ext cx="694267" cy="118534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6925733" y="2658532"/>
              <a:ext cx="389467" cy="321734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6282267" y="1981199"/>
              <a:ext cx="491066" cy="287868"/>
            </a:xfrm>
            <a:prstGeom prst="line">
              <a:avLst/>
            </a:prstGeom>
            <a:ln>
              <a:solidFill>
                <a:srgbClr val="0BB54E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5994401" y="2607733"/>
              <a:ext cx="795866" cy="169333"/>
            </a:xfrm>
            <a:prstGeom prst="line">
              <a:avLst/>
            </a:prstGeom>
            <a:ln>
              <a:solidFill>
                <a:srgbClr val="0BB54E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5909735" y="1964267"/>
              <a:ext cx="321732" cy="711202"/>
            </a:xfrm>
            <a:prstGeom prst="line">
              <a:avLst/>
            </a:prstGeom>
            <a:ln>
              <a:solidFill>
                <a:srgbClr val="0BB54E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5621867" y="1947333"/>
              <a:ext cx="508000" cy="338667"/>
            </a:xfrm>
            <a:prstGeom prst="line">
              <a:avLst/>
            </a:prstGeom>
            <a:ln>
              <a:solidFill>
                <a:srgbClr val="0BB54E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0" name="Group 69"/>
          <p:cNvGrpSpPr/>
          <p:nvPr/>
        </p:nvGrpSpPr>
        <p:grpSpPr>
          <a:xfrm>
            <a:off x="3251200" y="1608671"/>
            <a:ext cx="1879588" cy="1032917"/>
            <a:chOff x="3251200" y="1608671"/>
            <a:chExt cx="1879588" cy="1032917"/>
          </a:xfrm>
        </p:grpSpPr>
        <p:sp>
          <p:nvSpPr>
            <p:cNvPr id="13" name="Right Arrow 12"/>
            <p:cNvSpPr/>
            <p:nvPr/>
          </p:nvSpPr>
          <p:spPr>
            <a:xfrm>
              <a:off x="3522122" y="2285989"/>
              <a:ext cx="1608666" cy="355599"/>
            </a:xfrm>
            <a:prstGeom prst="rightArrow">
              <a:avLst/>
            </a:prstGeom>
            <a:solidFill>
              <a:srgbClr val="AC0D11"/>
            </a:solidFill>
            <a:ln>
              <a:solidFill>
                <a:srgbClr val="AC0D1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251200" y="1608671"/>
              <a:ext cx="179493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well-linked decomposition</a:t>
              </a:r>
              <a:endParaRPr lang="en-US" sz="2000" dirty="0"/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6519325" y="3301997"/>
            <a:ext cx="1998141" cy="1134539"/>
            <a:chOff x="6519325" y="3301997"/>
            <a:chExt cx="1998141" cy="1134539"/>
          </a:xfrm>
        </p:grpSpPr>
        <p:sp>
          <p:nvSpPr>
            <p:cNvPr id="31" name="Right Arrow 30"/>
            <p:cNvSpPr/>
            <p:nvPr/>
          </p:nvSpPr>
          <p:spPr>
            <a:xfrm rot="5400000">
              <a:off x="6087526" y="3733796"/>
              <a:ext cx="1134539" cy="270942"/>
            </a:xfrm>
            <a:prstGeom prst="rightArrow">
              <a:avLst/>
            </a:prstGeom>
            <a:solidFill>
              <a:srgbClr val="AC0D11"/>
            </a:solidFill>
            <a:ln>
              <a:solidFill>
                <a:srgbClr val="AC0D1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722533" y="3691472"/>
              <a:ext cx="17949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contract</a:t>
              </a:r>
              <a:endParaRPr lang="en-US" sz="2400" dirty="0"/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5384792" y="4555067"/>
            <a:ext cx="2827868" cy="1405467"/>
            <a:chOff x="5384792" y="4555067"/>
            <a:chExt cx="2827868" cy="1405467"/>
          </a:xfrm>
        </p:grpSpPr>
        <p:sp>
          <p:nvSpPr>
            <p:cNvPr id="34" name="Oval 33"/>
            <p:cNvSpPr/>
            <p:nvPr/>
          </p:nvSpPr>
          <p:spPr>
            <a:xfrm>
              <a:off x="5621862" y="4555067"/>
              <a:ext cx="2252133" cy="140546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>
              <a:spLocks noChangeAspect="1"/>
            </p:cNvSpPr>
            <p:nvPr/>
          </p:nvSpPr>
          <p:spPr>
            <a:xfrm>
              <a:off x="5960525" y="4944534"/>
              <a:ext cx="182880" cy="1828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>
              <a:spLocks noChangeAspect="1"/>
            </p:cNvSpPr>
            <p:nvPr/>
          </p:nvSpPr>
          <p:spPr>
            <a:xfrm>
              <a:off x="6231460" y="5554135"/>
              <a:ext cx="182880" cy="1828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>
              <a:spLocks/>
            </p:cNvSpPr>
            <p:nvPr/>
          </p:nvSpPr>
          <p:spPr>
            <a:xfrm>
              <a:off x="7264393" y="5249335"/>
              <a:ext cx="182880" cy="1828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>
              <a:spLocks/>
            </p:cNvSpPr>
            <p:nvPr/>
          </p:nvSpPr>
          <p:spPr>
            <a:xfrm>
              <a:off x="6468525" y="4622800"/>
              <a:ext cx="182880" cy="1828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9" name="Straight Connector 38"/>
            <p:cNvCxnSpPr/>
            <p:nvPr/>
          </p:nvCxnSpPr>
          <p:spPr>
            <a:xfrm>
              <a:off x="5384792" y="4775201"/>
              <a:ext cx="609600" cy="203200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V="1">
              <a:off x="5435596" y="5130800"/>
              <a:ext cx="677340" cy="254000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V="1">
              <a:off x="5672660" y="5655733"/>
              <a:ext cx="609600" cy="270933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stCxn id="37" idx="7"/>
            </p:cNvCxnSpPr>
            <p:nvPr/>
          </p:nvCxnSpPr>
          <p:spPr>
            <a:xfrm flipV="1">
              <a:off x="7420491" y="4876800"/>
              <a:ext cx="707502" cy="399317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>
              <a:stCxn id="37" idx="6"/>
            </p:cNvCxnSpPr>
            <p:nvPr/>
          </p:nvCxnSpPr>
          <p:spPr>
            <a:xfrm>
              <a:off x="7447273" y="5340775"/>
              <a:ext cx="765387" cy="128692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7450667" y="5435600"/>
              <a:ext cx="372526" cy="355600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6587059" y="4724399"/>
              <a:ext cx="728141" cy="558801"/>
            </a:xfrm>
            <a:prstGeom prst="line">
              <a:avLst/>
            </a:prstGeom>
            <a:ln>
              <a:solidFill>
                <a:srgbClr val="0BB54E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>
              <a:stCxn id="36" idx="6"/>
            </p:cNvCxnSpPr>
            <p:nvPr/>
          </p:nvCxnSpPr>
          <p:spPr>
            <a:xfrm flipV="1">
              <a:off x="6414340" y="5418668"/>
              <a:ext cx="883920" cy="226907"/>
            </a:xfrm>
            <a:prstGeom prst="line">
              <a:avLst/>
            </a:prstGeom>
            <a:ln>
              <a:solidFill>
                <a:srgbClr val="0BB54E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>
              <a:stCxn id="36" idx="7"/>
              <a:endCxn id="38" idx="6"/>
            </p:cNvCxnSpPr>
            <p:nvPr/>
          </p:nvCxnSpPr>
          <p:spPr>
            <a:xfrm flipV="1">
              <a:off x="6387558" y="4714240"/>
              <a:ext cx="263847" cy="866677"/>
            </a:xfrm>
            <a:prstGeom prst="line">
              <a:avLst/>
            </a:prstGeom>
            <a:ln>
              <a:solidFill>
                <a:srgbClr val="0BB54E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38" idx="3"/>
            </p:cNvCxnSpPr>
            <p:nvPr/>
          </p:nvCxnSpPr>
          <p:spPr>
            <a:xfrm flipH="1">
              <a:off x="6129867" y="4778898"/>
              <a:ext cx="365440" cy="267235"/>
            </a:xfrm>
            <a:prstGeom prst="line">
              <a:avLst/>
            </a:prstGeom>
            <a:ln>
              <a:solidFill>
                <a:srgbClr val="0BB54E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9" name="Rounded Rectangle 58"/>
          <p:cNvSpPr/>
          <p:nvPr/>
        </p:nvSpPr>
        <p:spPr>
          <a:xfrm>
            <a:off x="1354666" y="4690533"/>
            <a:ext cx="3522134" cy="64346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now |E(A)|&lt;&lt;|out(A)|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87866" y="5689603"/>
            <a:ext cx="5689600" cy="954107"/>
          </a:xfrm>
          <a:prstGeom prst="rect">
            <a:avLst/>
          </a:prstGeom>
          <a:noFill/>
          <a:ln>
            <a:solidFill>
              <a:srgbClr val="AC0D1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AC0D11"/>
                </a:solidFill>
              </a:rPr>
              <a:t>Problem</a:t>
            </a:r>
            <a:r>
              <a:rPr lang="en-US" sz="2800" dirty="0" smtClean="0"/>
              <a:t>: for some cluster C, |out(C)| may be too large</a:t>
            </a:r>
            <a:endParaRPr lang="en-US" sz="2800" dirty="0"/>
          </a:p>
        </p:txBody>
      </p:sp>
      <p:sp>
        <p:nvSpPr>
          <p:cNvPr id="69" name="Rounded Rectangle 68"/>
          <p:cNvSpPr/>
          <p:nvPr/>
        </p:nvSpPr>
        <p:spPr>
          <a:xfrm>
            <a:off x="304799" y="3420532"/>
            <a:ext cx="2912532" cy="66040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|E(A)|≥|out(A)|/4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49332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0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Iteration Description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131732" y="1625600"/>
            <a:ext cx="4351867" cy="255454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noAutofit/>
          </a:bodyPr>
          <a:lstStyle/>
          <a:p>
            <a:r>
              <a:rPr lang="en-US" sz="3200" dirty="0" smtClean="0"/>
              <a:t>C is a good cluster?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 smtClean="0"/>
              <a:t>Well-linked</a:t>
            </a:r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 rot="16200000">
            <a:off x="1185334" y="1964265"/>
            <a:ext cx="1083733" cy="15134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490132" y="2387597"/>
            <a:ext cx="5926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</a:t>
            </a:r>
            <a:endParaRPr lang="en-US" sz="2800" dirty="0"/>
          </a:p>
        </p:txBody>
      </p:sp>
      <p:grpSp>
        <p:nvGrpSpPr>
          <p:cNvPr id="9" name="Group 8"/>
          <p:cNvGrpSpPr/>
          <p:nvPr/>
        </p:nvGrpSpPr>
        <p:grpSpPr>
          <a:xfrm>
            <a:off x="1388543" y="3098783"/>
            <a:ext cx="609600" cy="287867"/>
            <a:chOff x="1879600" y="2201334"/>
            <a:chExt cx="609600" cy="287867"/>
          </a:xfrm>
        </p:grpSpPr>
        <p:cxnSp>
          <p:nvCxnSpPr>
            <p:cNvPr id="10" name="Straight Connector 9"/>
            <p:cNvCxnSpPr/>
            <p:nvPr/>
          </p:nvCxnSpPr>
          <p:spPr>
            <a:xfrm flipH="1">
              <a:off x="1879600" y="2201334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2032000" y="2201334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2184400" y="2201334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2336800" y="2201334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2489200" y="2201334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68399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270933" y="1896533"/>
            <a:ext cx="2760134" cy="2252134"/>
            <a:chOff x="270933" y="1896533"/>
            <a:chExt cx="2760134" cy="2252134"/>
          </a:xfrm>
        </p:grpSpPr>
        <p:sp>
          <p:nvSpPr>
            <p:cNvPr id="31" name="Oval 30"/>
            <p:cNvSpPr/>
            <p:nvPr/>
          </p:nvSpPr>
          <p:spPr>
            <a:xfrm>
              <a:off x="270933" y="1896533"/>
              <a:ext cx="2760134" cy="225213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32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150" y="2556933"/>
              <a:ext cx="342900" cy="3048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Iteration Description</a:t>
            </a:r>
            <a:endParaRPr lang="en-US" dirty="0"/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 rot="16200000">
            <a:off x="1185334" y="1964265"/>
            <a:ext cx="1083733" cy="15134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490132" y="2387597"/>
            <a:ext cx="5926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131732" y="1625600"/>
            <a:ext cx="4351867" cy="255454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 is a good cluster?</a:t>
            </a:r>
          </a:p>
          <a:p>
            <a:pPr marL="457200" indent="-457200">
              <a:buFont typeface="Wingdings" charset="2"/>
              <a:buChar char="ü"/>
            </a:pPr>
            <a:r>
              <a:rPr lang="en-US" sz="3200" dirty="0" smtClean="0"/>
              <a:t>Well-linked</a:t>
            </a:r>
          </a:p>
          <a:p>
            <a:pPr marL="285750" indent="-285750">
              <a:buFont typeface="Arial"/>
              <a:buChar char="•"/>
            </a:pPr>
            <a:r>
              <a:rPr lang="en-US" sz="3200" dirty="0" smtClean="0"/>
              <a:t>Can route k/</a:t>
            </a:r>
            <a:r>
              <a:rPr lang="en-US" sz="3200" dirty="0" err="1" smtClean="0"/>
              <a:t>polylog</a:t>
            </a:r>
            <a:r>
              <a:rPr lang="en-US" sz="3200" dirty="0" smtClean="0"/>
              <a:t>(k) flow units to the terminals?</a:t>
            </a:r>
            <a:endParaRPr lang="en-US" sz="32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1388543" y="3098783"/>
            <a:ext cx="609600" cy="287867"/>
            <a:chOff x="1879600" y="2201334"/>
            <a:chExt cx="609600" cy="287867"/>
          </a:xfrm>
        </p:grpSpPr>
        <p:cxnSp>
          <p:nvCxnSpPr>
            <p:cNvPr id="14" name="Straight Connector 13"/>
            <p:cNvCxnSpPr/>
            <p:nvPr/>
          </p:nvCxnSpPr>
          <p:spPr>
            <a:xfrm flipH="1">
              <a:off x="1879600" y="2201334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2032000" y="2201334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2184400" y="2201334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2336800" y="2201334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2489200" y="2201334"/>
              <a:ext cx="0" cy="287867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560263" y="3318916"/>
            <a:ext cx="1977815" cy="1267074"/>
            <a:chOff x="560263" y="3318916"/>
            <a:chExt cx="1977815" cy="1267074"/>
          </a:xfrm>
        </p:grpSpPr>
        <p:sp>
          <p:nvSpPr>
            <p:cNvPr id="7" name="Oval 6"/>
            <p:cNvSpPr>
              <a:spLocks noChangeAspect="1"/>
            </p:cNvSpPr>
            <p:nvPr/>
          </p:nvSpPr>
          <p:spPr>
            <a:xfrm>
              <a:off x="1593197" y="435231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98930" y="4284577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1931864" y="440311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>
              <a:spLocks noChangeAspect="1"/>
            </p:cNvSpPr>
            <p:nvPr/>
          </p:nvSpPr>
          <p:spPr>
            <a:xfrm>
              <a:off x="1237597" y="4335377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>
              <a:spLocks noChangeAspect="1"/>
            </p:cNvSpPr>
            <p:nvPr/>
          </p:nvSpPr>
          <p:spPr>
            <a:xfrm>
              <a:off x="2355198" y="4386177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>
              <a:spLocks noChangeAspect="1"/>
            </p:cNvSpPr>
            <p:nvPr/>
          </p:nvSpPr>
          <p:spPr>
            <a:xfrm>
              <a:off x="560263" y="4166043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1016010" y="3318916"/>
              <a:ext cx="1409088" cy="1151466"/>
              <a:chOff x="1507067" y="2421467"/>
              <a:chExt cx="1409088" cy="1151466"/>
            </a:xfrm>
          </p:grpSpPr>
          <p:sp>
            <p:nvSpPr>
              <p:cNvPr id="20" name="Freeform 19"/>
              <p:cNvSpPr/>
              <p:nvPr/>
            </p:nvSpPr>
            <p:spPr>
              <a:xfrm>
                <a:off x="1507067" y="2489200"/>
                <a:ext cx="355600" cy="994317"/>
              </a:xfrm>
              <a:custGeom>
                <a:avLst/>
                <a:gdLst>
                  <a:gd name="connsiteX0" fmla="*/ 355600 w 355600"/>
                  <a:gd name="connsiteY0" fmla="*/ 0 h 994317"/>
                  <a:gd name="connsiteX1" fmla="*/ 84666 w 355600"/>
                  <a:gd name="connsiteY1" fmla="*/ 406400 h 994317"/>
                  <a:gd name="connsiteX2" fmla="*/ 67733 w 355600"/>
                  <a:gd name="connsiteY2" fmla="*/ 931333 h 994317"/>
                  <a:gd name="connsiteX3" fmla="*/ 0 w 355600"/>
                  <a:gd name="connsiteY3" fmla="*/ 965200 h 994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5600" h="994317">
                    <a:moveTo>
                      <a:pt x="355600" y="0"/>
                    </a:moveTo>
                    <a:cubicBezTo>
                      <a:pt x="244122" y="125589"/>
                      <a:pt x="132644" y="251178"/>
                      <a:pt x="84666" y="406400"/>
                    </a:cubicBezTo>
                    <a:cubicBezTo>
                      <a:pt x="36688" y="561622"/>
                      <a:pt x="81844" y="838200"/>
                      <a:pt x="67733" y="931333"/>
                    </a:cubicBezTo>
                    <a:cubicBezTo>
                      <a:pt x="53622" y="1024466"/>
                      <a:pt x="26811" y="994833"/>
                      <a:pt x="0" y="965200"/>
                    </a:cubicBezTo>
                  </a:path>
                </a:pathLst>
              </a:cu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Freeform 20"/>
              <p:cNvSpPr/>
              <p:nvPr/>
            </p:nvSpPr>
            <p:spPr>
              <a:xfrm>
                <a:off x="1845733" y="2472267"/>
                <a:ext cx="173942" cy="1016000"/>
              </a:xfrm>
              <a:custGeom>
                <a:avLst/>
                <a:gdLst>
                  <a:gd name="connsiteX0" fmla="*/ 169334 w 173942"/>
                  <a:gd name="connsiteY0" fmla="*/ 0 h 1016000"/>
                  <a:gd name="connsiteX1" fmla="*/ 152400 w 173942"/>
                  <a:gd name="connsiteY1" fmla="*/ 660400 h 1016000"/>
                  <a:gd name="connsiteX2" fmla="*/ 0 w 173942"/>
                  <a:gd name="connsiteY2" fmla="*/ 1016000 h 1016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3942" h="1016000">
                    <a:moveTo>
                      <a:pt x="169334" y="0"/>
                    </a:moveTo>
                    <a:cubicBezTo>
                      <a:pt x="174978" y="245533"/>
                      <a:pt x="180622" y="491067"/>
                      <a:pt x="152400" y="660400"/>
                    </a:cubicBezTo>
                    <a:cubicBezTo>
                      <a:pt x="124178" y="829733"/>
                      <a:pt x="62089" y="922866"/>
                      <a:pt x="0" y="1016000"/>
                    </a:cubicBezTo>
                  </a:path>
                </a:pathLst>
              </a:cu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Freeform 21"/>
              <p:cNvSpPr/>
              <p:nvPr/>
            </p:nvSpPr>
            <p:spPr>
              <a:xfrm>
                <a:off x="2268808" y="2472267"/>
                <a:ext cx="204073" cy="1083733"/>
              </a:xfrm>
              <a:custGeom>
                <a:avLst/>
                <a:gdLst>
                  <a:gd name="connsiteX0" fmla="*/ 51059 w 204073"/>
                  <a:gd name="connsiteY0" fmla="*/ 0 h 1083733"/>
                  <a:gd name="connsiteX1" fmla="*/ 203459 w 204073"/>
                  <a:gd name="connsiteY1" fmla="*/ 423333 h 1083733"/>
                  <a:gd name="connsiteX2" fmla="*/ 259 w 204073"/>
                  <a:gd name="connsiteY2" fmla="*/ 778933 h 1083733"/>
                  <a:gd name="connsiteX3" fmla="*/ 169592 w 204073"/>
                  <a:gd name="connsiteY3" fmla="*/ 1083733 h 108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4073" h="1083733">
                    <a:moveTo>
                      <a:pt x="51059" y="0"/>
                    </a:moveTo>
                    <a:cubicBezTo>
                      <a:pt x="131492" y="146755"/>
                      <a:pt x="211926" y="293511"/>
                      <a:pt x="203459" y="423333"/>
                    </a:cubicBezTo>
                    <a:cubicBezTo>
                      <a:pt x="194992" y="553155"/>
                      <a:pt x="5903" y="668866"/>
                      <a:pt x="259" y="778933"/>
                    </a:cubicBezTo>
                    <a:cubicBezTo>
                      <a:pt x="-5386" y="889000"/>
                      <a:pt x="82103" y="986366"/>
                      <a:pt x="169592" y="1083733"/>
                    </a:cubicBezTo>
                  </a:path>
                </a:pathLst>
              </a:cu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 22"/>
              <p:cNvSpPr/>
              <p:nvPr/>
            </p:nvSpPr>
            <p:spPr>
              <a:xfrm>
                <a:off x="2472267" y="2421467"/>
                <a:ext cx="443888" cy="1151466"/>
              </a:xfrm>
              <a:custGeom>
                <a:avLst/>
                <a:gdLst>
                  <a:gd name="connsiteX0" fmla="*/ 0 w 443888"/>
                  <a:gd name="connsiteY0" fmla="*/ 0 h 1151466"/>
                  <a:gd name="connsiteX1" fmla="*/ 440266 w 443888"/>
                  <a:gd name="connsiteY1" fmla="*/ 558800 h 1151466"/>
                  <a:gd name="connsiteX2" fmla="*/ 220133 w 443888"/>
                  <a:gd name="connsiteY2" fmla="*/ 1049866 h 1151466"/>
                  <a:gd name="connsiteX3" fmla="*/ 423333 w 443888"/>
                  <a:gd name="connsiteY3" fmla="*/ 1151466 h 1151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3888" h="1151466">
                    <a:moveTo>
                      <a:pt x="0" y="0"/>
                    </a:moveTo>
                    <a:cubicBezTo>
                      <a:pt x="201788" y="191911"/>
                      <a:pt x="403577" y="383822"/>
                      <a:pt x="440266" y="558800"/>
                    </a:cubicBezTo>
                    <a:cubicBezTo>
                      <a:pt x="476955" y="733778"/>
                      <a:pt x="222955" y="951088"/>
                      <a:pt x="220133" y="1049866"/>
                    </a:cubicBezTo>
                    <a:cubicBezTo>
                      <a:pt x="217311" y="1148644"/>
                      <a:pt x="320322" y="1150055"/>
                      <a:pt x="423333" y="1151466"/>
                    </a:cubicBezTo>
                  </a:path>
                </a:pathLst>
              </a:cu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7" name="Group 36"/>
          <p:cNvGrpSpPr/>
          <p:nvPr/>
        </p:nvGrpSpPr>
        <p:grpSpPr>
          <a:xfrm>
            <a:off x="4724392" y="3634451"/>
            <a:ext cx="2296701" cy="1794933"/>
            <a:chOff x="4724392" y="3634451"/>
            <a:chExt cx="2296701" cy="1794933"/>
          </a:xfrm>
        </p:grpSpPr>
        <p:sp>
          <p:nvSpPr>
            <p:cNvPr id="25" name="TextBox 24"/>
            <p:cNvSpPr txBox="1"/>
            <p:nvPr/>
          </p:nvSpPr>
          <p:spPr>
            <a:xfrm rot="19004591">
              <a:off x="4724392" y="4250282"/>
              <a:ext cx="17949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yes</a:t>
              </a:r>
              <a:endParaRPr lang="en-US" sz="2400" dirty="0"/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5308592" y="4114798"/>
              <a:ext cx="1363140" cy="1134539"/>
              <a:chOff x="5308592" y="4114798"/>
              <a:chExt cx="1363140" cy="1134539"/>
            </a:xfrm>
          </p:grpSpPr>
          <p:sp>
            <p:nvSpPr>
              <p:cNvPr id="24" name="Right Arrow 23"/>
              <p:cNvSpPr/>
              <p:nvPr/>
            </p:nvSpPr>
            <p:spPr>
              <a:xfrm rot="8256254">
                <a:off x="5308592" y="4478864"/>
                <a:ext cx="1134539" cy="270942"/>
              </a:xfrm>
              <a:prstGeom prst="rightArrow">
                <a:avLst/>
              </a:prstGeom>
              <a:solidFill>
                <a:srgbClr val="AC0D11"/>
              </a:solidFill>
              <a:ln>
                <a:solidFill>
                  <a:srgbClr val="AC0D1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Right Arrow 25"/>
              <p:cNvSpPr/>
              <p:nvPr/>
            </p:nvSpPr>
            <p:spPr>
              <a:xfrm rot="3370908">
                <a:off x="5968991" y="4546597"/>
                <a:ext cx="1134539" cy="270942"/>
              </a:xfrm>
              <a:prstGeom prst="rightArrow">
                <a:avLst/>
              </a:prstGeom>
              <a:solidFill>
                <a:srgbClr val="AC0D11"/>
              </a:solidFill>
              <a:ln>
                <a:solidFill>
                  <a:srgbClr val="AC0D1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 rot="3150578">
              <a:off x="5892794" y="4301085"/>
              <a:ext cx="17949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no</a:t>
              </a:r>
              <a:endParaRPr lang="en-US" sz="2400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148668" y="5096935"/>
            <a:ext cx="1540934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 is a good set!</a:t>
            </a:r>
            <a:endParaRPr lang="en-US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6350001" y="5181602"/>
            <a:ext cx="1540934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 small cut separates C from the terminals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8142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0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Iteration Description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900535" y="1439321"/>
            <a:ext cx="1825732" cy="1659468"/>
            <a:chOff x="612668" y="4047065"/>
            <a:chExt cx="1825732" cy="1659468"/>
          </a:xfrm>
        </p:grpSpPr>
        <p:sp>
          <p:nvSpPr>
            <p:cNvPr id="5" name="Oval 4"/>
            <p:cNvSpPr/>
            <p:nvPr/>
          </p:nvSpPr>
          <p:spPr>
            <a:xfrm>
              <a:off x="880534" y="4047065"/>
              <a:ext cx="1269999" cy="165946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 flipV="1">
              <a:off x="1696400" y="4080933"/>
              <a:ext cx="403333" cy="254443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1967334" y="4859867"/>
              <a:ext cx="471066" cy="0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1798001" y="5334001"/>
              <a:ext cx="403332" cy="220133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612668" y="5012267"/>
              <a:ext cx="471066" cy="0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778933" y="4250267"/>
              <a:ext cx="406400" cy="203201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236133" y="4995333"/>
              <a:ext cx="237067" cy="28786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1371600" y="4927604"/>
              <a:ext cx="237067" cy="28786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1490134" y="4826009"/>
              <a:ext cx="237067" cy="28786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Oval 17"/>
          <p:cNvSpPr>
            <a:spLocks noChangeAspect="1"/>
          </p:cNvSpPr>
          <p:nvPr/>
        </p:nvSpPr>
        <p:spPr>
          <a:xfrm>
            <a:off x="1423856" y="2642051"/>
            <a:ext cx="137538" cy="137538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6" name="Group 95"/>
          <p:cNvGrpSpPr/>
          <p:nvPr/>
        </p:nvGrpSpPr>
        <p:grpSpPr>
          <a:xfrm>
            <a:off x="3505188" y="1913457"/>
            <a:ext cx="1676400" cy="694265"/>
            <a:chOff x="3505188" y="1913457"/>
            <a:chExt cx="1676400" cy="694265"/>
          </a:xfrm>
        </p:grpSpPr>
        <p:sp>
          <p:nvSpPr>
            <p:cNvPr id="19" name="Right Arrow 18"/>
            <p:cNvSpPr/>
            <p:nvPr/>
          </p:nvSpPr>
          <p:spPr>
            <a:xfrm>
              <a:off x="3572922" y="2252123"/>
              <a:ext cx="1608666" cy="355599"/>
            </a:xfrm>
            <a:prstGeom prst="rightArrow">
              <a:avLst/>
            </a:prstGeom>
            <a:solidFill>
              <a:srgbClr val="AC0D11"/>
            </a:solidFill>
            <a:ln>
              <a:solidFill>
                <a:srgbClr val="AC0D1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505188" y="1913457"/>
              <a:ext cx="16086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uncontract</a:t>
              </a:r>
              <a:endParaRPr lang="en-US" sz="2400" dirty="0"/>
            </a:p>
          </p:txBody>
        </p:sp>
      </p:grpSp>
      <p:sp>
        <p:nvSpPr>
          <p:cNvPr id="31" name="Oval 30"/>
          <p:cNvSpPr>
            <a:spLocks noChangeAspect="1"/>
          </p:cNvSpPr>
          <p:nvPr/>
        </p:nvSpPr>
        <p:spPr>
          <a:xfrm>
            <a:off x="1474656" y="2015517"/>
            <a:ext cx="137538" cy="137538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>
            <a:spLocks noChangeAspect="1"/>
          </p:cNvSpPr>
          <p:nvPr/>
        </p:nvSpPr>
        <p:spPr>
          <a:xfrm>
            <a:off x="2067322" y="2421917"/>
            <a:ext cx="137538" cy="137538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817" y="1523999"/>
            <a:ext cx="342900" cy="304800"/>
          </a:xfrm>
          <a:prstGeom prst="rect">
            <a:avLst/>
          </a:prstGeom>
        </p:spPr>
      </p:pic>
      <p:grpSp>
        <p:nvGrpSpPr>
          <p:cNvPr id="99" name="Group 98"/>
          <p:cNvGrpSpPr/>
          <p:nvPr/>
        </p:nvGrpSpPr>
        <p:grpSpPr>
          <a:xfrm>
            <a:off x="5557199" y="1439333"/>
            <a:ext cx="2265998" cy="1964268"/>
            <a:chOff x="5557199" y="1439333"/>
            <a:chExt cx="2265998" cy="1964268"/>
          </a:xfrm>
        </p:grpSpPr>
        <p:sp>
          <p:nvSpPr>
            <p:cNvPr id="16" name="Oval 15"/>
            <p:cNvSpPr/>
            <p:nvPr/>
          </p:nvSpPr>
          <p:spPr>
            <a:xfrm>
              <a:off x="5740402" y="1507065"/>
              <a:ext cx="1744132" cy="18965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6485460" y="2336802"/>
              <a:ext cx="237067" cy="28786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6620927" y="2269073"/>
              <a:ext cx="237067" cy="28786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6739461" y="2167478"/>
              <a:ext cx="237067" cy="28786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Oval 31"/>
            <p:cNvSpPr/>
            <p:nvPr/>
          </p:nvSpPr>
          <p:spPr>
            <a:xfrm rot="18831451">
              <a:off x="5929662" y="1971522"/>
              <a:ext cx="691851" cy="246108"/>
            </a:xfrm>
            <a:prstGeom prst="ellipse">
              <a:avLst/>
            </a:prstGeom>
            <a:solidFill>
              <a:srgbClr val="0000FF">
                <a:alpha val="9000"/>
              </a:srgb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>
              <a:spLocks noChangeAspect="1"/>
            </p:cNvSpPr>
            <p:nvPr/>
          </p:nvSpPr>
          <p:spPr>
            <a:xfrm rot="19587665">
              <a:off x="6108308" y="2542143"/>
              <a:ext cx="410064" cy="693272"/>
            </a:xfrm>
            <a:prstGeom prst="ellipse">
              <a:avLst/>
            </a:prstGeom>
            <a:solidFill>
              <a:srgbClr val="0000FF">
                <a:alpha val="9000"/>
              </a:srgb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7" name="Group 76"/>
            <p:cNvGrpSpPr/>
            <p:nvPr/>
          </p:nvGrpSpPr>
          <p:grpSpPr>
            <a:xfrm>
              <a:off x="5557199" y="1439333"/>
              <a:ext cx="2265998" cy="1710267"/>
              <a:chOff x="5557199" y="1439333"/>
              <a:chExt cx="2265998" cy="1710267"/>
            </a:xfrm>
          </p:grpSpPr>
          <p:cxnSp>
            <p:nvCxnSpPr>
              <p:cNvPr id="22" name="Straight Connector 21"/>
              <p:cNvCxnSpPr/>
              <p:nvPr/>
            </p:nvCxnSpPr>
            <p:spPr>
              <a:xfrm flipV="1">
                <a:off x="6894931" y="1439333"/>
                <a:ext cx="403333" cy="254443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7352131" y="2286000"/>
                <a:ext cx="471066" cy="0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5757329" y="1625600"/>
                <a:ext cx="406400" cy="203201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7216666" y="2929467"/>
                <a:ext cx="403332" cy="220133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5557199" y="2540000"/>
                <a:ext cx="471066" cy="0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3" name="Oval 32"/>
            <p:cNvSpPr/>
            <p:nvPr/>
          </p:nvSpPr>
          <p:spPr>
            <a:xfrm rot="18615116">
              <a:off x="6725531" y="2699659"/>
              <a:ext cx="691851" cy="246108"/>
            </a:xfrm>
            <a:prstGeom prst="ellipse">
              <a:avLst/>
            </a:prstGeom>
            <a:solidFill>
              <a:srgbClr val="0000FF">
                <a:alpha val="9000"/>
              </a:srgb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6417724" y="3522120"/>
            <a:ext cx="2319876" cy="999082"/>
            <a:chOff x="6417724" y="3522120"/>
            <a:chExt cx="2319876" cy="999082"/>
          </a:xfrm>
        </p:grpSpPr>
        <p:sp>
          <p:nvSpPr>
            <p:cNvPr id="54" name="TextBox 53"/>
            <p:cNvSpPr txBox="1"/>
            <p:nvPr/>
          </p:nvSpPr>
          <p:spPr>
            <a:xfrm>
              <a:off x="6654800" y="3556000"/>
              <a:ext cx="2082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well-linked decomposition</a:t>
              </a:r>
              <a:endParaRPr lang="en-US" sz="2400" dirty="0"/>
            </a:p>
          </p:txBody>
        </p:sp>
        <p:sp>
          <p:nvSpPr>
            <p:cNvPr id="55" name="Right Arrow 54"/>
            <p:cNvSpPr/>
            <p:nvPr/>
          </p:nvSpPr>
          <p:spPr>
            <a:xfrm rot="5400000">
              <a:off x="6070588" y="3869256"/>
              <a:ext cx="999082" cy="304809"/>
            </a:xfrm>
            <a:prstGeom prst="rightArrow">
              <a:avLst/>
            </a:prstGeom>
            <a:solidFill>
              <a:srgbClr val="AC0D11"/>
            </a:solidFill>
            <a:ln>
              <a:solidFill>
                <a:srgbClr val="AC0D1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3522135" y="5079990"/>
            <a:ext cx="1794933" cy="728116"/>
            <a:chOff x="3522135" y="5079990"/>
            <a:chExt cx="1794933" cy="728116"/>
          </a:xfrm>
        </p:grpSpPr>
        <p:sp>
          <p:nvSpPr>
            <p:cNvPr id="37" name="Right Arrow 36"/>
            <p:cNvSpPr/>
            <p:nvPr/>
          </p:nvSpPr>
          <p:spPr>
            <a:xfrm rot="10800000">
              <a:off x="3572922" y="5452507"/>
              <a:ext cx="1608666" cy="355599"/>
            </a:xfrm>
            <a:prstGeom prst="rightArrow">
              <a:avLst/>
            </a:prstGeom>
            <a:solidFill>
              <a:srgbClr val="AC0D11"/>
            </a:solidFill>
            <a:ln>
              <a:solidFill>
                <a:srgbClr val="AC0D1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522135" y="5079990"/>
              <a:ext cx="17949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contract</a:t>
              </a:r>
              <a:endParaRPr lang="en-US" sz="2400" dirty="0"/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934398" y="4707465"/>
            <a:ext cx="2265998" cy="1896536"/>
            <a:chOff x="934398" y="4707465"/>
            <a:chExt cx="2265998" cy="1896536"/>
          </a:xfrm>
        </p:grpSpPr>
        <p:sp>
          <p:nvSpPr>
            <p:cNvPr id="76" name="Oval 75"/>
            <p:cNvSpPr/>
            <p:nvPr/>
          </p:nvSpPr>
          <p:spPr>
            <a:xfrm>
              <a:off x="1236136" y="4707465"/>
              <a:ext cx="1744132" cy="18965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/>
            <p:cNvSpPr>
              <a:spLocks noChangeAspect="1"/>
            </p:cNvSpPr>
            <p:nvPr/>
          </p:nvSpPr>
          <p:spPr>
            <a:xfrm rot="5400000">
              <a:off x="2221646" y="4809051"/>
              <a:ext cx="182880" cy="1828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/>
            <p:cNvSpPr>
              <a:spLocks noChangeAspect="1"/>
            </p:cNvSpPr>
            <p:nvPr/>
          </p:nvSpPr>
          <p:spPr>
            <a:xfrm rot="5400000">
              <a:off x="1612045" y="5079986"/>
              <a:ext cx="182880" cy="1828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/>
            <p:cNvSpPr>
              <a:spLocks/>
            </p:cNvSpPr>
            <p:nvPr/>
          </p:nvSpPr>
          <p:spPr>
            <a:xfrm rot="5400000">
              <a:off x="1916845" y="6112919"/>
              <a:ext cx="182880" cy="1828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/>
            <p:cNvSpPr>
              <a:spLocks/>
            </p:cNvSpPr>
            <p:nvPr/>
          </p:nvSpPr>
          <p:spPr>
            <a:xfrm rot="5400000">
              <a:off x="2543380" y="5317051"/>
              <a:ext cx="182880" cy="1828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8" name="Straight Connector 67"/>
            <p:cNvCxnSpPr/>
            <p:nvPr/>
          </p:nvCxnSpPr>
          <p:spPr>
            <a:xfrm rot="5400000">
              <a:off x="1981190" y="5520255"/>
              <a:ext cx="728141" cy="558801"/>
            </a:xfrm>
            <a:prstGeom prst="line">
              <a:avLst/>
            </a:prstGeom>
            <a:ln>
              <a:solidFill>
                <a:srgbClr val="0BB54E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>
              <a:stCxn id="59" idx="6"/>
            </p:cNvCxnSpPr>
            <p:nvPr/>
          </p:nvCxnSpPr>
          <p:spPr>
            <a:xfrm rot="5400000" flipV="1">
              <a:off x="1374978" y="5591372"/>
              <a:ext cx="883920" cy="226907"/>
            </a:xfrm>
            <a:prstGeom prst="line">
              <a:avLst/>
            </a:prstGeom>
            <a:ln>
              <a:solidFill>
                <a:srgbClr val="0BB54E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stCxn id="59" idx="7"/>
              <a:endCxn id="61" idx="6"/>
            </p:cNvCxnSpPr>
            <p:nvPr/>
          </p:nvCxnSpPr>
          <p:spPr>
            <a:xfrm rot="5400000" flipV="1">
              <a:off x="2069558" y="4934669"/>
              <a:ext cx="263847" cy="866677"/>
            </a:xfrm>
            <a:prstGeom prst="line">
              <a:avLst/>
            </a:prstGeom>
            <a:ln>
              <a:solidFill>
                <a:srgbClr val="0BB54E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>
              <a:stCxn id="61" idx="3"/>
            </p:cNvCxnSpPr>
            <p:nvPr/>
          </p:nvCxnSpPr>
          <p:spPr>
            <a:xfrm rot="5400000" flipH="1">
              <a:off x="2253824" y="5027495"/>
              <a:ext cx="365440" cy="267235"/>
            </a:xfrm>
            <a:prstGeom prst="line">
              <a:avLst/>
            </a:prstGeom>
            <a:ln>
              <a:solidFill>
                <a:srgbClr val="0BB54E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78" name="Group 77"/>
            <p:cNvGrpSpPr/>
            <p:nvPr/>
          </p:nvGrpSpPr>
          <p:grpSpPr>
            <a:xfrm>
              <a:off x="934398" y="4707466"/>
              <a:ext cx="2265998" cy="1710266"/>
              <a:chOff x="5557199" y="1439334"/>
              <a:chExt cx="2265998" cy="1710266"/>
            </a:xfrm>
          </p:grpSpPr>
          <p:cxnSp>
            <p:nvCxnSpPr>
              <p:cNvPr id="79" name="Straight Connector 78"/>
              <p:cNvCxnSpPr>
                <a:stCxn id="58" idx="1"/>
              </p:cNvCxnSpPr>
              <p:nvPr/>
            </p:nvCxnSpPr>
            <p:spPr>
              <a:xfrm flipV="1">
                <a:off x="7000545" y="1439334"/>
                <a:ext cx="297719" cy="128367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>
                <a:stCxn id="61" idx="7"/>
              </p:cNvCxnSpPr>
              <p:nvPr/>
            </p:nvCxnSpPr>
            <p:spPr>
              <a:xfrm>
                <a:off x="7322279" y="2205017"/>
                <a:ext cx="500918" cy="80983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>
                <a:endCxn id="59" idx="4"/>
              </p:cNvCxnSpPr>
              <p:nvPr/>
            </p:nvCxnSpPr>
            <p:spPr>
              <a:xfrm>
                <a:off x="5757329" y="1625600"/>
                <a:ext cx="477517" cy="277694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>
                <a:off x="7216666" y="2929467"/>
                <a:ext cx="403332" cy="220133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5557199" y="2540000"/>
                <a:ext cx="471066" cy="0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0" name="Group 99"/>
          <p:cNvGrpSpPr/>
          <p:nvPr/>
        </p:nvGrpSpPr>
        <p:grpSpPr>
          <a:xfrm>
            <a:off x="5607998" y="4639733"/>
            <a:ext cx="2265998" cy="1930402"/>
            <a:chOff x="5607998" y="4639733"/>
            <a:chExt cx="2265998" cy="1930402"/>
          </a:xfrm>
        </p:grpSpPr>
        <p:sp>
          <p:nvSpPr>
            <p:cNvPr id="75" name="Oval 74"/>
            <p:cNvSpPr/>
            <p:nvPr/>
          </p:nvSpPr>
          <p:spPr>
            <a:xfrm>
              <a:off x="5875869" y="4673599"/>
              <a:ext cx="1744132" cy="18965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>
              <a:spLocks noChangeAspect="1"/>
            </p:cNvSpPr>
            <p:nvPr/>
          </p:nvSpPr>
          <p:spPr>
            <a:xfrm rot="5400000">
              <a:off x="6654793" y="4673583"/>
              <a:ext cx="457200" cy="4572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>
            <a:xfrm rot="5400000">
              <a:off x="6180660" y="5029183"/>
              <a:ext cx="457200" cy="4572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>
              <a:spLocks/>
            </p:cNvSpPr>
            <p:nvPr/>
          </p:nvSpPr>
          <p:spPr>
            <a:xfrm rot="5400000">
              <a:off x="6519325" y="5825051"/>
              <a:ext cx="457200" cy="863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/>
            <p:cNvSpPr>
              <a:spLocks/>
            </p:cNvSpPr>
            <p:nvPr/>
          </p:nvSpPr>
          <p:spPr>
            <a:xfrm rot="5400000">
              <a:off x="6968059" y="5427116"/>
              <a:ext cx="541868" cy="2878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0" name="Straight Connector 49"/>
            <p:cNvCxnSpPr/>
            <p:nvPr/>
          </p:nvCxnSpPr>
          <p:spPr>
            <a:xfrm rot="5400000">
              <a:off x="6824127" y="5723450"/>
              <a:ext cx="491066" cy="287868"/>
            </a:xfrm>
            <a:prstGeom prst="line">
              <a:avLst/>
            </a:prstGeom>
            <a:ln>
              <a:solidFill>
                <a:srgbClr val="0BB54E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5400000" flipV="1">
              <a:off x="6104460" y="5647251"/>
              <a:ext cx="795866" cy="169333"/>
            </a:xfrm>
            <a:prstGeom prst="line">
              <a:avLst/>
            </a:prstGeom>
            <a:ln>
              <a:solidFill>
                <a:srgbClr val="0BB54E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 flipV="1">
              <a:off x="6714059" y="5054584"/>
              <a:ext cx="321732" cy="711202"/>
            </a:xfrm>
            <a:prstGeom prst="line">
              <a:avLst/>
            </a:prstGeom>
            <a:ln>
              <a:solidFill>
                <a:srgbClr val="0BB54E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 flipH="1">
              <a:off x="6824126" y="5046117"/>
              <a:ext cx="508000" cy="338667"/>
            </a:xfrm>
            <a:prstGeom prst="line">
              <a:avLst/>
            </a:prstGeom>
            <a:ln>
              <a:solidFill>
                <a:srgbClr val="0BB54E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85" name="Group 84"/>
            <p:cNvGrpSpPr/>
            <p:nvPr/>
          </p:nvGrpSpPr>
          <p:grpSpPr>
            <a:xfrm>
              <a:off x="5607998" y="4639733"/>
              <a:ext cx="2265998" cy="1710267"/>
              <a:chOff x="5557199" y="1439333"/>
              <a:chExt cx="2265998" cy="1710267"/>
            </a:xfrm>
          </p:grpSpPr>
          <p:cxnSp>
            <p:nvCxnSpPr>
              <p:cNvPr id="86" name="Straight Connector 85"/>
              <p:cNvCxnSpPr/>
              <p:nvPr/>
            </p:nvCxnSpPr>
            <p:spPr>
              <a:xfrm flipV="1">
                <a:off x="6894931" y="1439333"/>
                <a:ext cx="403333" cy="254443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>
                <a:stCxn id="43" idx="0"/>
              </p:cNvCxnSpPr>
              <p:nvPr/>
            </p:nvCxnSpPr>
            <p:spPr>
              <a:xfrm flipV="1">
                <a:off x="7332128" y="2286000"/>
                <a:ext cx="491069" cy="84650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5757329" y="1625600"/>
                <a:ext cx="406400" cy="203201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>
                <a:off x="7216666" y="2929467"/>
                <a:ext cx="403332" cy="220133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5557199" y="2540000"/>
                <a:ext cx="471066" cy="0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102" name="Rounded Rectangle 101"/>
          <p:cNvSpPr/>
          <p:nvPr/>
        </p:nvSpPr>
        <p:spPr>
          <a:xfrm>
            <a:off x="1134533" y="3302000"/>
            <a:ext cx="3894667" cy="93133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good contracted graph with fewer edges!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876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 a Good Vertex Subset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57202" y="1337733"/>
            <a:ext cx="3776132" cy="62653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Random subset A of vertices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40267" y="2472269"/>
            <a:ext cx="3979333" cy="72813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Uncontract + Well-linked decomposition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89467" y="3759202"/>
            <a:ext cx="4131733" cy="72813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All clusters have small out-degree?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55600" y="5096933"/>
            <a:ext cx="3725333" cy="7112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Good vertex subset?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4470388" y="3742257"/>
            <a:ext cx="1608666" cy="677343"/>
            <a:chOff x="3505188" y="1913457"/>
            <a:chExt cx="1608666" cy="677343"/>
          </a:xfrm>
        </p:grpSpPr>
        <p:sp>
          <p:nvSpPr>
            <p:cNvPr id="9" name="Right Arrow 8"/>
            <p:cNvSpPr/>
            <p:nvPr/>
          </p:nvSpPr>
          <p:spPr>
            <a:xfrm>
              <a:off x="3572922" y="2252123"/>
              <a:ext cx="1168411" cy="338677"/>
            </a:xfrm>
            <a:prstGeom prst="rightArrow">
              <a:avLst/>
            </a:prstGeom>
            <a:solidFill>
              <a:srgbClr val="AC0D11"/>
            </a:solidFill>
            <a:ln>
              <a:solidFill>
                <a:srgbClr val="AC0D1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505188" y="1913457"/>
              <a:ext cx="16086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yes</a:t>
              </a:r>
              <a:endParaRPr lang="en-US" sz="2400" dirty="0"/>
            </a:p>
          </p:txBody>
        </p:sp>
      </p:grpSp>
      <p:sp>
        <p:nvSpPr>
          <p:cNvPr id="11" name="Rounded Rectangle 10"/>
          <p:cNvSpPr/>
          <p:nvPr/>
        </p:nvSpPr>
        <p:spPr>
          <a:xfrm>
            <a:off x="5757332" y="3860801"/>
            <a:ext cx="3031067" cy="69426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smaller contracted graph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030113" y="4995325"/>
            <a:ext cx="1608666" cy="677343"/>
            <a:chOff x="3505188" y="1913457"/>
            <a:chExt cx="1608666" cy="677343"/>
          </a:xfrm>
        </p:grpSpPr>
        <p:sp>
          <p:nvSpPr>
            <p:cNvPr id="13" name="Right Arrow 12"/>
            <p:cNvSpPr/>
            <p:nvPr/>
          </p:nvSpPr>
          <p:spPr>
            <a:xfrm>
              <a:off x="3572922" y="2252123"/>
              <a:ext cx="1168411" cy="338677"/>
            </a:xfrm>
            <a:prstGeom prst="rightArrow">
              <a:avLst/>
            </a:prstGeom>
            <a:solidFill>
              <a:srgbClr val="AC0D11"/>
            </a:solidFill>
            <a:ln>
              <a:solidFill>
                <a:srgbClr val="AC0D1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505188" y="1913457"/>
              <a:ext cx="16086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yes</a:t>
              </a:r>
              <a:endParaRPr lang="en-US" sz="2400" dirty="0"/>
            </a:p>
          </p:txBody>
        </p:sp>
      </p:grpSp>
      <p:sp>
        <p:nvSpPr>
          <p:cNvPr id="15" name="Rounded Rectangle 14"/>
          <p:cNvSpPr/>
          <p:nvPr/>
        </p:nvSpPr>
        <p:spPr>
          <a:xfrm>
            <a:off x="5300132" y="5266267"/>
            <a:ext cx="1320801" cy="524933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done!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1879599" y="5825067"/>
            <a:ext cx="1134527" cy="626533"/>
            <a:chOff x="1879599" y="5825067"/>
            <a:chExt cx="1134527" cy="626533"/>
          </a:xfrm>
        </p:grpSpPr>
        <p:sp>
          <p:nvSpPr>
            <p:cNvPr id="16" name="Bent-Up Arrow 15"/>
            <p:cNvSpPr/>
            <p:nvPr/>
          </p:nvSpPr>
          <p:spPr>
            <a:xfrm rot="5400000">
              <a:off x="2387592" y="5825067"/>
              <a:ext cx="626533" cy="626534"/>
            </a:xfrm>
            <a:prstGeom prst="bentUpArrow">
              <a:avLst/>
            </a:prstGeom>
            <a:solidFill>
              <a:srgbClr val="AC0D11"/>
            </a:solidFill>
            <a:ln>
              <a:solidFill>
                <a:srgbClr val="AC0D1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879599" y="5858933"/>
              <a:ext cx="60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no</a:t>
              </a:r>
              <a:endParaRPr lang="en-US" sz="2400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862661" y="4470401"/>
            <a:ext cx="778939" cy="643466"/>
            <a:chOff x="1862661" y="4470401"/>
            <a:chExt cx="778939" cy="643466"/>
          </a:xfrm>
        </p:grpSpPr>
        <p:sp>
          <p:nvSpPr>
            <p:cNvPr id="18" name="TextBox 17"/>
            <p:cNvSpPr txBox="1"/>
            <p:nvPr/>
          </p:nvSpPr>
          <p:spPr>
            <a:xfrm>
              <a:off x="1862661" y="4588933"/>
              <a:ext cx="60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no</a:t>
              </a:r>
              <a:endParaRPr lang="en-US" sz="2400" dirty="0"/>
            </a:p>
          </p:txBody>
        </p:sp>
        <p:sp>
          <p:nvSpPr>
            <p:cNvPr id="19" name="Down Arrow 18"/>
            <p:cNvSpPr/>
            <p:nvPr/>
          </p:nvSpPr>
          <p:spPr>
            <a:xfrm>
              <a:off x="2387599" y="4470401"/>
              <a:ext cx="254001" cy="643466"/>
            </a:xfrm>
            <a:prstGeom prst="downArrow">
              <a:avLst/>
            </a:prstGeom>
            <a:solidFill>
              <a:srgbClr val="AC0D11"/>
            </a:solidFill>
            <a:ln>
              <a:solidFill>
                <a:srgbClr val="AC0D1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Down Arrow 19"/>
          <p:cNvSpPr/>
          <p:nvPr/>
        </p:nvSpPr>
        <p:spPr>
          <a:xfrm>
            <a:off x="2319872" y="3234272"/>
            <a:ext cx="270928" cy="507995"/>
          </a:xfrm>
          <a:prstGeom prst="downArrow">
            <a:avLst/>
          </a:prstGeom>
          <a:solidFill>
            <a:srgbClr val="AC0D11"/>
          </a:solidFill>
          <a:ln>
            <a:solidFill>
              <a:srgbClr val="AC0D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own Arrow 20"/>
          <p:cNvSpPr/>
          <p:nvPr/>
        </p:nvSpPr>
        <p:spPr>
          <a:xfrm>
            <a:off x="2319872" y="2015071"/>
            <a:ext cx="254000" cy="440267"/>
          </a:xfrm>
          <a:prstGeom prst="downArrow">
            <a:avLst/>
          </a:prstGeom>
          <a:solidFill>
            <a:srgbClr val="AC0D11"/>
          </a:solidFill>
          <a:ln>
            <a:solidFill>
              <a:srgbClr val="AC0D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5960532" y="6028268"/>
            <a:ext cx="3031067" cy="69426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smaller contracted graph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031065" y="5977468"/>
            <a:ext cx="2353735" cy="74506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uncontract + </a:t>
            </a:r>
            <a:r>
              <a:rPr lang="en-US" sz="2400" dirty="0" err="1">
                <a:solidFill>
                  <a:srgbClr val="000000"/>
                </a:solidFill>
              </a:rPr>
              <a:t>WLD+contract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25" name="Right Arrow 24"/>
          <p:cNvSpPr/>
          <p:nvPr/>
        </p:nvSpPr>
        <p:spPr>
          <a:xfrm>
            <a:off x="5367867" y="6265333"/>
            <a:ext cx="575733" cy="304800"/>
          </a:xfrm>
          <a:prstGeom prst="rightArrow">
            <a:avLst/>
          </a:prstGeom>
          <a:solidFill>
            <a:srgbClr val="AC0D11"/>
          </a:solidFill>
          <a:ln>
            <a:solidFill>
              <a:srgbClr val="AC0D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340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1" grpId="0" animBg="1"/>
      <p:bldP spid="15" grpId="0" animBg="1"/>
      <p:bldP spid="20" grpId="0" animBg="1"/>
      <p:bldP spid="21" grpId="0" animBg="1"/>
      <p:bldP spid="22" grpId="0" animBg="1"/>
      <p:bldP spid="23" grpId="0" animBg="1"/>
      <p:bldP spid="2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 for </a:t>
            </a:r>
            <a:r>
              <a:rPr lang="en-US" dirty="0" err="1" smtClean="0"/>
              <a:t>EDPwC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591710" y="1337733"/>
            <a:ext cx="6028266" cy="72813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Find a good family of vertex subsets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591710" y="2833513"/>
            <a:ext cx="6028266" cy="728131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Embed an expander into G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591710" y="4329290"/>
            <a:ext cx="6028267" cy="728131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Find vertex-disjoint routing on the expander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591710" y="5825066"/>
            <a:ext cx="6028267" cy="72813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Transform into routing in G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20" name="Down Arrow 19"/>
          <p:cNvSpPr/>
          <p:nvPr/>
        </p:nvSpPr>
        <p:spPr>
          <a:xfrm>
            <a:off x="4470379" y="3572940"/>
            <a:ext cx="304798" cy="745060"/>
          </a:xfrm>
          <a:prstGeom prst="downArrow">
            <a:avLst/>
          </a:prstGeom>
          <a:solidFill>
            <a:srgbClr val="AC0D11"/>
          </a:solidFill>
          <a:ln>
            <a:solidFill>
              <a:srgbClr val="AC0D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own Arrow 20"/>
          <p:cNvSpPr/>
          <p:nvPr/>
        </p:nvSpPr>
        <p:spPr>
          <a:xfrm>
            <a:off x="4478843" y="2099738"/>
            <a:ext cx="296334" cy="711195"/>
          </a:xfrm>
          <a:prstGeom prst="downArrow">
            <a:avLst/>
          </a:prstGeom>
          <a:solidFill>
            <a:srgbClr val="AC0D11"/>
          </a:solidFill>
          <a:ln>
            <a:solidFill>
              <a:srgbClr val="AC0D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own Arrow 30"/>
          <p:cNvSpPr/>
          <p:nvPr/>
        </p:nvSpPr>
        <p:spPr>
          <a:xfrm>
            <a:off x="4453446" y="5096940"/>
            <a:ext cx="304798" cy="745060"/>
          </a:xfrm>
          <a:prstGeom prst="downArrow">
            <a:avLst/>
          </a:prstGeom>
          <a:solidFill>
            <a:srgbClr val="AC0D11"/>
          </a:solidFill>
          <a:ln>
            <a:solidFill>
              <a:srgbClr val="AC0D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677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20" grpId="0" animBg="1"/>
      <p:bldP spid="21" grpId="0" animBg="1"/>
      <p:bldP spid="3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obtain a </a:t>
            </a:r>
            <a:r>
              <a:rPr lang="en-US" dirty="0" err="1" smtClean="0"/>
              <a:t>polylog</a:t>
            </a:r>
            <a:r>
              <a:rPr lang="en-US" dirty="0" smtClean="0"/>
              <a:t>(k)-approximation for </a:t>
            </a:r>
            <a:r>
              <a:rPr lang="en-US" dirty="0" err="1" smtClean="0"/>
              <a:t>EDPwC</a:t>
            </a:r>
            <a:r>
              <a:rPr lang="en-US" dirty="0" smtClean="0"/>
              <a:t> with congestion 14.</a:t>
            </a:r>
          </a:p>
          <a:p>
            <a:r>
              <a:rPr lang="en-US" dirty="0" smtClean="0"/>
              <a:t>Smaller congestion?</a:t>
            </a:r>
          </a:p>
          <a:p>
            <a:r>
              <a:rPr lang="en-US" dirty="0" smtClean="0"/>
              <a:t>Congestion minimization?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5113867" y="4690533"/>
            <a:ext cx="2810934" cy="115146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AC0D11"/>
                </a:solidFill>
              </a:rPr>
              <a:t>Thank you!</a:t>
            </a:r>
            <a:endParaRPr lang="en-US" sz="3600" dirty="0">
              <a:solidFill>
                <a:srgbClr val="AC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965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2803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Input</a:t>
            </a:r>
            <a:r>
              <a:rPr lang="en-US" dirty="0" smtClean="0"/>
              <a:t>: Graph G, source-sink pairs (s</a:t>
            </a:r>
            <a:r>
              <a:rPr lang="en-US" baseline="-25000" dirty="0" smtClean="0"/>
              <a:t>1</a:t>
            </a:r>
            <a:r>
              <a:rPr lang="en-US" dirty="0" smtClean="0"/>
              <a:t>,t</a:t>
            </a:r>
            <a:r>
              <a:rPr lang="en-US" baseline="-25000" dirty="0" smtClean="0"/>
              <a:t>1</a:t>
            </a:r>
            <a:r>
              <a:rPr lang="en-US" dirty="0" smtClean="0"/>
              <a:t>),…,(</a:t>
            </a:r>
            <a:r>
              <a:rPr lang="en-US" dirty="0" err="1" smtClean="0"/>
              <a:t>s</a:t>
            </a:r>
            <a:r>
              <a:rPr lang="en-US" baseline="-25000" dirty="0" err="1" smtClean="0"/>
              <a:t>k</a:t>
            </a:r>
            <a:r>
              <a:rPr lang="en-US" dirty="0" err="1" smtClean="0"/>
              <a:t>,t</a:t>
            </a:r>
            <a:r>
              <a:rPr lang="en-US" baseline="-25000" dirty="0" err="1" smtClean="0"/>
              <a:t>k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Goal</a:t>
            </a:r>
            <a:r>
              <a:rPr lang="en-US" dirty="0" smtClean="0"/>
              <a:t>: Route as many pairs as possible; minimize edge congestion.</a:t>
            </a:r>
            <a:endParaRPr lang="en-US" dirty="0"/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1534658" y="412803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1534658" y="4792025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2648068" y="476662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2639601" y="411039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034388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1034388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3168205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168205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stCxn id="8" idx="5"/>
            <a:endCxn id="4" idx="1"/>
          </p:cNvCxnSpPr>
          <p:nvPr/>
        </p:nvCxnSpPr>
        <p:spPr>
          <a:xfrm>
            <a:off x="1190486" y="3848025"/>
            <a:ext cx="370954" cy="3067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0"/>
            <a:endCxn id="4" idx="4"/>
          </p:cNvCxnSpPr>
          <p:nvPr/>
        </p:nvCxnSpPr>
        <p:spPr>
          <a:xfrm flipV="1">
            <a:off x="1626098" y="4310911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739044" y="4282727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7" idx="2"/>
            <a:endCxn id="4" idx="6"/>
          </p:cNvCxnSpPr>
          <p:nvPr/>
        </p:nvCxnSpPr>
        <p:spPr>
          <a:xfrm flipH="1">
            <a:off x="1717538" y="4201830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715845" y="4871682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9" idx="7"/>
            <a:endCxn id="5" idx="3"/>
          </p:cNvCxnSpPr>
          <p:nvPr/>
        </p:nvCxnSpPr>
        <p:spPr>
          <a:xfrm flipV="1">
            <a:off x="1190486" y="4948123"/>
            <a:ext cx="370954" cy="3759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7" idx="7"/>
            <a:endCxn id="10" idx="3"/>
          </p:cNvCxnSpPr>
          <p:nvPr/>
        </p:nvCxnSpPr>
        <p:spPr>
          <a:xfrm flipV="1">
            <a:off x="2795699" y="3848025"/>
            <a:ext cx="399288" cy="28914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1" idx="1"/>
          </p:cNvCxnSpPr>
          <p:nvPr/>
        </p:nvCxnSpPr>
        <p:spPr>
          <a:xfrm>
            <a:off x="2816088" y="4923294"/>
            <a:ext cx="378899" cy="4007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5" name="Picture 3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49" y="3577167"/>
            <a:ext cx="292100" cy="228600"/>
          </a:xfrm>
          <a:prstGeom prst="rect">
            <a:avLst/>
          </a:prstGeom>
        </p:spPr>
      </p:pic>
      <p:pic>
        <p:nvPicPr>
          <p:cNvPr id="36" name="Picture 3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650" y="5444067"/>
            <a:ext cx="266700" cy="304800"/>
          </a:xfrm>
          <a:prstGeom prst="rect">
            <a:avLst/>
          </a:prstGeom>
        </p:spPr>
      </p:pic>
      <p:pic>
        <p:nvPicPr>
          <p:cNvPr id="37" name="Picture 36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33" y="5469467"/>
            <a:ext cx="304800" cy="228600"/>
          </a:xfrm>
          <a:prstGeom prst="rect">
            <a:avLst/>
          </a:prstGeom>
        </p:spPr>
      </p:pic>
      <p:pic>
        <p:nvPicPr>
          <p:cNvPr id="38" name="Picture 3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400" y="3445933"/>
            <a:ext cx="279400" cy="304800"/>
          </a:xfrm>
          <a:prstGeom prst="rect">
            <a:avLst/>
          </a:prstGeom>
        </p:spPr>
      </p:pic>
      <p:pic>
        <p:nvPicPr>
          <p:cNvPr id="39" name="Picture 38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633" y="3845983"/>
            <a:ext cx="304800" cy="241300"/>
          </a:xfrm>
          <a:prstGeom prst="rect">
            <a:avLst/>
          </a:prstGeom>
        </p:spPr>
      </p:pic>
      <p:pic>
        <p:nvPicPr>
          <p:cNvPr id="40" name="Picture 39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200" y="3740150"/>
            <a:ext cx="279400" cy="317500"/>
          </a:xfrm>
          <a:prstGeom prst="rect">
            <a:avLst/>
          </a:prstGeom>
        </p:spPr>
      </p:pic>
      <p:cxnSp>
        <p:nvCxnSpPr>
          <p:cNvPr id="26" name="Straight Connector 25"/>
          <p:cNvCxnSpPr>
            <a:stCxn id="6" idx="3"/>
          </p:cNvCxnSpPr>
          <p:nvPr/>
        </p:nvCxnSpPr>
        <p:spPr>
          <a:xfrm flipH="1" flipV="1">
            <a:off x="1715846" y="4922482"/>
            <a:ext cx="959004" cy="24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4089400" y="3848100"/>
            <a:ext cx="4635500" cy="12446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/>
              <a:buChar char="•"/>
            </a:pPr>
            <a:r>
              <a:rPr lang="en-US" sz="2800" dirty="0" smtClean="0">
                <a:solidFill>
                  <a:srgbClr val="781413"/>
                </a:solidFill>
              </a:rPr>
              <a:t>3 pairs with congestion 2</a:t>
            </a:r>
          </a:p>
          <a:p>
            <a:pPr marL="457200" indent="-457200">
              <a:buFont typeface="Arial"/>
              <a:buChar char="•"/>
            </a:pPr>
            <a:endParaRPr lang="en-US" sz="2800" dirty="0" smtClean="0">
              <a:solidFill>
                <a:srgbClr val="7814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029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77034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2803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Input</a:t>
            </a:r>
            <a:r>
              <a:rPr lang="en-US" dirty="0" smtClean="0"/>
              <a:t>: Graph G, source-sink pairs (s</a:t>
            </a:r>
            <a:r>
              <a:rPr lang="en-US" baseline="-25000" dirty="0" smtClean="0"/>
              <a:t>1</a:t>
            </a:r>
            <a:r>
              <a:rPr lang="en-US" dirty="0" smtClean="0"/>
              <a:t>,t</a:t>
            </a:r>
            <a:r>
              <a:rPr lang="en-US" baseline="-25000" dirty="0" smtClean="0"/>
              <a:t>1</a:t>
            </a:r>
            <a:r>
              <a:rPr lang="en-US" dirty="0" smtClean="0"/>
              <a:t>),…,(</a:t>
            </a:r>
            <a:r>
              <a:rPr lang="en-US" dirty="0" err="1" smtClean="0"/>
              <a:t>s</a:t>
            </a:r>
            <a:r>
              <a:rPr lang="en-US" baseline="-25000" dirty="0" err="1" smtClean="0"/>
              <a:t>k</a:t>
            </a:r>
            <a:r>
              <a:rPr lang="en-US" dirty="0" err="1" smtClean="0"/>
              <a:t>,t</a:t>
            </a:r>
            <a:r>
              <a:rPr lang="en-US" baseline="-25000" dirty="0" err="1" smtClean="0"/>
              <a:t>k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Goal</a:t>
            </a:r>
            <a:r>
              <a:rPr lang="en-US" dirty="0" smtClean="0"/>
              <a:t>: Route as many pairs as possible; minimize edge congestion.</a:t>
            </a:r>
            <a:endParaRPr lang="en-US" dirty="0"/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1534658" y="412803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1534658" y="4792025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2648068" y="476662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2639601" y="411039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034388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1034388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3168205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168205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stCxn id="8" idx="5"/>
            <a:endCxn id="4" idx="1"/>
          </p:cNvCxnSpPr>
          <p:nvPr/>
        </p:nvCxnSpPr>
        <p:spPr>
          <a:xfrm>
            <a:off x="1190486" y="3848025"/>
            <a:ext cx="370954" cy="3067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0"/>
            <a:endCxn id="4" idx="4"/>
          </p:cNvCxnSpPr>
          <p:nvPr/>
        </p:nvCxnSpPr>
        <p:spPr>
          <a:xfrm flipV="1">
            <a:off x="1626098" y="4310911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739044" y="4282727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7" idx="2"/>
            <a:endCxn id="4" idx="6"/>
          </p:cNvCxnSpPr>
          <p:nvPr/>
        </p:nvCxnSpPr>
        <p:spPr>
          <a:xfrm flipH="1">
            <a:off x="1717538" y="4201830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715845" y="4871682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9" idx="7"/>
            <a:endCxn id="5" idx="3"/>
          </p:cNvCxnSpPr>
          <p:nvPr/>
        </p:nvCxnSpPr>
        <p:spPr>
          <a:xfrm flipV="1">
            <a:off x="1190486" y="4948123"/>
            <a:ext cx="370954" cy="3759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7" idx="7"/>
            <a:endCxn id="10" idx="3"/>
          </p:cNvCxnSpPr>
          <p:nvPr/>
        </p:nvCxnSpPr>
        <p:spPr>
          <a:xfrm flipV="1">
            <a:off x="2795699" y="3848025"/>
            <a:ext cx="399288" cy="28914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1" idx="1"/>
          </p:cNvCxnSpPr>
          <p:nvPr/>
        </p:nvCxnSpPr>
        <p:spPr>
          <a:xfrm>
            <a:off x="2816088" y="4923294"/>
            <a:ext cx="378899" cy="4007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5" name="Picture 3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49" y="3577167"/>
            <a:ext cx="292100" cy="228600"/>
          </a:xfrm>
          <a:prstGeom prst="rect">
            <a:avLst/>
          </a:prstGeom>
        </p:spPr>
      </p:pic>
      <p:pic>
        <p:nvPicPr>
          <p:cNvPr id="36" name="Picture 3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650" y="5444067"/>
            <a:ext cx="266700" cy="304800"/>
          </a:xfrm>
          <a:prstGeom prst="rect">
            <a:avLst/>
          </a:prstGeom>
        </p:spPr>
      </p:pic>
      <p:pic>
        <p:nvPicPr>
          <p:cNvPr id="37" name="Picture 36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33" y="5469467"/>
            <a:ext cx="304800" cy="228600"/>
          </a:xfrm>
          <a:prstGeom prst="rect">
            <a:avLst/>
          </a:prstGeom>
        </p:spPr>
      </p:pic>
      <p:pic>
        <p:nvPicPr>
          <p:cNvPr id="38" name="Picture 3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400" y="3445933"/>
            <a:ext cx="279400" cy="304800"/>
          </a:xfrm>
          <a:prstGeom prst="rect">
            <a:avLst/>
          </a:prstGeom>
        </p:spPr>
      </p:pic>
      <p:pic>
        <p:nvPicPr>
          <p:cNvPr id="39" name="Picture 38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633" y="3845983"/>
            <a:ext cx="304800" cy="241300"/>
          </a:xfrm>
          <a:prstGeom prst="rect">
            <a:avLst/>
          </a:prstGeom>
        </p:spPr>
      </p:pic>
      <p:pic>
        <p:nvPicPr>
          <p:cNvPr id="40" name="Picture 39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200" y="3740150"/>
            <a:ext cx="279400" cy="31750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4089400" y="3848100"/>
            <a:ext cx="4635500" cy="12446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rgbClr val="781413"/>
                </a:solidFill>
              </a:rPr>
              <a:t>3</a:t>
            </a:r>
            <a:r>
              <a:rPr lang="en-US" sz="2800" dirty="0" smtClean="0">
                <a:solidFill>
                  <a:srgbClr val="781413"/>
                </a:solidFill>
              </a:rPr>
              <a:t> pairs with congestion 2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rgbClr val="781413"/>
                </a:solidFill>
              </a:rPr>
              <a:t>2</a:t>
            </a:r>
            <a:r>
              <a:rPr lang="en-US" sz="2800" dirty="0" smtClean="0">
                <a:solidFill>
                  <a:srgbClr val="781413"/>
                </a:solidFill>
              </a:rPr>
              <a:t> pairs with congestion 1</a:t>
            </a:r>
            <a:endParaRPr lang="en-US" sz="2800" dirty="0">
              <a:solidFill>
                <a:srgbClr val="7814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603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77034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7000" y="275167"/>
            <a:ext cx="4470400" cy="14465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Edge Disjoint Paths (EDP)</a:t>
            </a:r>
          </a:p>
          <a:p>
            <a:r>
              <a:rPr lang="en-US" sz="2800" dirty="0" smtClean="0"/>
              <a:t>Route maximum number of pairs on edge-disjoint paths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690533" y="232833"/>
            <a:ext cx="4301067" cy="643889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dirty="0">
                <a:solidFill>
                  <a:srgbClr val="0000FF"/>
                </a:solidFill>
              </a:rPr>
              <a:t>Congestion</a:t>
            </a:r>
            <a:r>
              <a:rPr lang="en-US" dirty="0" smtClean="0"/>
              <a:t> </a:t>
            </a:r>
            <a:r>
              <a:rPr lang="en-US" sz="3200" dirty="0">
                <a:solidFill>
                  <a:srgbClr val="0000FF"/>
                </a:solidFill>
              </a:rPr>
              <a:t>Minimization</a:t>
            </a:r>
          </a:p>
          <a:p>
            <a:r>
              <a:rPr lang="en-US" sz="2800" dirty="0" smtClean="0"/>
              <a:t>Route all pairs; minimize congestion</a:t>
            </a:r>
          </a:p>
          <a:p>
            <a:pPr marL="457200" indent="-457200">
              <a:buFont typeface="Arial"/>
              <a:buChar char="•"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/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4639737" y="0"/>
            <a:ext cx="0" cy="6858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5937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Congestion Minimization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Route all pairs; minimize </a:t>
            </a:r>
            <a:r>
              <a:rPr lang="en-US" dirty="0" smtClean="0"/>
              <a:t>congestion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        -</a:t>
            </a:r>
            <a:r>
              <a:rPr lang="en-US" dirty="0"/>
              <a:t>approximation </a:t>
            </a:r>
            <a:r>
              <a:rPr lang="en-US" dirty="0">
                <a:solidFill>
                  <a:srgbClr val="008000"/>
                </a:solidFill>
              </a:rPr>
              <a:t>[</a:t>
            </a:r>
            <a:r>
              <a:rPr lang="en-US" dirty="0" err="1">
                <a:solidFill>
                  <a:srgbClr val="008000"/>
                </a:solidFill>
              </a:rPr>
              <a:t>Raghavan</a:t>
            </a:r>
            <a:r>
              <a:rPr lang="en-US" dirty="0">
                <a:solidFill>
                  <a:srgbClr val="008000"/>
                </a:solidFill>
              </a:rPr>
              <a:t>, </a:t>
            </a:r>
            <a:r>
              <a:rPr lang="en-US" dirty="0" smtClean="0">
                <a:solidFill>
                  <a:srgbClr val="008000"/>
                </a:solidFill>
              </a:rPr>
              <a:t>Thompson ‘87]</a:t>
            </a:r>
          </a:p>
          <a:p>
            <a:r>
              <a:rPr lang="en-US" dirty="0" smtClean="0"/>
              <a:t>                   -hard to approximate </a:t>
            </a:r>
            <a:r>
              <a:rPr lang="en-US" dirty="0" smtClean="0">
                <a:solidFill>
                  <a:srgbClr val="008000"/>
                </a:solidFill>
              </a:rPr>
              <a:t>[Andrews, Zhang ‘07]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1" y="2338917"/>
            <a:ext cx="2730500" cy="3683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49" y="3340100"/>
            <a:ext cx="17399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400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2723</TotalTime>
  <Words>2122</Words>
  <Application>Microsoft Macintosh PowerPoint</Application>
  <PresentationFormat>On-screen Show (4:3)</PresentationFormat>
  <Paragraphs>278</Paragraphs>
  <Slides>58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59" baseType="lpstr">
      <vt:lpstr>Office Theme</vt:lpstr>
      <vt:lpstr>Routing in Undirected Graphs with Constant Congestion</vt:lpstr>
      <vt:lpstr>Routing Problems</vt:lpstr>
      <vt:lpstr>Routing Problems</vt:lpstr>
      <vt:lpstr>Routing Problems</vt:lpstr>
      <vt:lpstr>Routing Problems</vt:lpstr>
      <vt:lpstr>Routing Problems</vt:lpstr>
      <vt:lpstr>Routing Problems</vt:lpstr>
      <vt:lpstr>PowerPoint Presentation</vt:lpstr>
      <vt:lpstr>Congestion Minimization</vt:lpstr>
      <vt:lpstr>Edge Disjoint Paths (EDP)</vt:lpstr>
      <vt:lpstr>Edge Disjoint Paths (EDP)</vt:lpstr>
      <vt:lpstr>Special Cases</vt:lpstr>
      <vt:lpstr>PowerPoint Presentation</vt:lpstr>
      <vt:lpstr>EDPwC</vt:lpstr>
      <vt:lpstr>PowerPoint Presentation</vt:lpstr>
      <vt:lpstr>Well-Linkedness [Robertson,Seymour], [Chekuri, Khanna, Shepherd], [Raecke] </vt:lpstr>
      <vt:lpstr>Well-Linkedness</vt:lpstr>
      <vt:lpstr>Well-Linkedness</vt:lpstr>
      <vt:lpstr>Pre-Processing</vt:lpstr>
      <vt:lpstr>High-Level Plan [CKS ‘04]</vt:lpstr>
      <vt:lpstr>Goal</vt:lpstr>
      <vt:lpstr>Cut-Matching Game [Khandekar, Rao, Vazirani ’06]</vt:lpstr>
      <vt:lpstr>Embedding Expander into Graph</vt:lpstr>
      <vt:lpstr>Embedding Expander into Graph</vt:lpstr>
      <vt:lpstr>Solution?</vt:lpstr>
      <vt:lpstr>Getting a Constant Congestion</vt:lpstr>
      <vt:lpstr>Starting Point</vt:lpstr>
      <vt:lpstr>Embedding an Expander into G</vt:lpstr>
      <vt:lpstr>Embedding an Expander into G</vt:lpstr>
      <vt:lpstr>Embedding an Expander into G</vt:lpstr>
      <vt:lpstr>Embedding an Expander into G</vt:lpstr>
      <vt:lpstr>Good Vertex Subset</vt:lpstr>
      <vt:lpstr>Family of Good Vertex Subsets</vt:lpstr>
      <vt:lpstr>Rest of the proof</vt:lpstr>
      <vt:lpstr>Rest of the proof</vt:lpstr>
      <vt:lpstr>PowerPoint Presentation</vt:lpstr>
      <vt:lpstr>PowerPoint Presentation</vt:lpstr>
      <vt:lpstr>PowerPoint Presentation</vt:lpstr>
      <vt:lpstr>PowerPoint Presentation</vt:lpstr>
      <vt:lpstr>Embedding an Expander</vt:lpstr>
      <vt:lpstr>Embedding an Expander</vt:lpstr>
      <vt:lpstr>Embedding an Expander</vt:lpstr>
      <vt:lpstr>Embedding an Expander</vt:lpstr>
      <vt:lpstr>Grouping Technique [CKS]</vt:lpstr>
      <vt:lpstr>Embedding an Expander</vt:lpstr>
      <vt:lpstr>Rest of the proof</vt:lpstr>
      <vt:lpstr>Rest of the proof</vt:lpstr>
      <vt:lpstr>Contracted Graphs</vt:lpstr>
      <vt:lpstr>Finding a Good Vertex Subset</vt:lpstr>
      <vt:lpstr>Iteration Description</vt:lpstr>
      <vt:lpstr>Iteration Description</vt:lpstr>
      <vt:lpstr>Iteration Description</vt:lpstr>
      <vt:lpstr>Iteration Description</vt:lpstr>
      <vt:lpstr>Iteration Description</vt:lpstr>
      <vt:lpstr>Iteration Description</vt:lpstr>
      <vt:lpstr>Finding a Good Vertex Subset</vt:lpstr>
      <vt:lpstr>Algorithm for EDPwC</vt:lpstr>
      <vt:lpstr>Summary</vt:lpstr>
    </vt:vector>
  </TitlesOfParts>
  <Company>TTI-C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Routing in Undirected Graphs with Constant Congestion</dc:title>
  <dc:creator>Julia Chuzhoy</dc:creator>
  <cp:lastModifiedBy>Julia Chuzhoy</cp:lastModifiedBy>
  <cp:revision>121</cp:revision>
  <dcterms:created xsi:type="dcterms:W3CDTF">2011-11-14T16:40:03Z</dcterms:created>
  <dcterms:modified xsi:type="dcterms:W3CDTF">2011-12-02T18:53:19Z</dcterms:modified>
</cp:coreProperties>
</file>